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2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6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7.xml" ContentType="application/vnd.openxmlformats-officedocument.drawingml.chart+xml"/>
  <Override PartName="/ppt/notesSlides/notesSlide7.xml" ContentType="application/vnd.openxmlformats-officedocument.presentationml.notesSlide+xml"/>
  <Override PartName="/ppt/charts/chart18.xml" ContentType="application/vnd.openxmlformats-officedocument.drawingml.chart+xml"/>
  <Override PartName="/ppt/notesSlides/notesSlide8.xml" ContentType="application/vnd.openxmlformats-officedocument.presentationml.notesSlide+xml"/>
  <Override PartName="/ppt/charts/chart19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20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21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9.xml" ContentType="application/vnd.openxmlformats-officedocument.presentationml.notesSlide+xml"/>
  <Override PartName="/ppt/charts/chart22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notesSlides/notesSlide10.xml" ContentType="application/vnd.openxmlformats-officedocument.presentationml.notesSlide+xml"/>
  <Override PartName="/ppt/charts/chart25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26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11.xml" ContentType="application/vnd.openxmlformats-officedocument.presentationml.notesSlide+xml"/>
  <Override PartName="/ppt/charts/chart27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8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9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30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31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32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33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34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35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4"/>
  </p:sldMasterIdLst>
  <p:notesMasterIdLst>
    <p:notesMasterId r:id="rId62"/>
  </p:notesMasterIdLst>
  <p:sldIdLst>
    <p:sldId id="256" r:id="rId5"/>
    <p:sldId id="357" r:id="rId6"/>
    <p:sldId id="375" r:id="rId7"/>
    <p:sldId id="359" r:id="rId8"/>
    <p:sldId id="400" r:id="rId9"/>
    <p:sldId id="356" r:id="rId10"/>
    <p:sldId id="264" r:id="rId11"/>
    <p:sldId id="365" r:id="rId12"/>
    <p:sldId id="364" r:id="rId13"/>
    <p:sldId id="366" r:id="rId14"/>
    <p:sldId id="324" r:id="rId15"/>
    <p:sldId id="272" r:id="rId16"/>
    <p:sldId id="302" r:id="rId17"/>
    <p:sldId id="343" r:id="rId18"/>
    <p:sldId id="268" r:id="rId19"/>
    <p:sldId id="269" r:id="rId20"/>
    <p:sldId id="270" r:id="rId21"/>
    <p:sldId id="344" r:id="rId22"/>
    <p:sldId id="396" r:id="rId23"/>
    <p:sldId id="329" r:id="rId24"/>
    <p:sldId id="330" r:id="rId25"/>
    <p:sldId id="331" r:id="rId26"/>
    <p:sldId id="367" r:id="rId27"/>
    <p:sldId id="345" r:id="rId28"/>
    <p:sldId id="346" r:id="rId29"/>
    <p:sldId id="399" r:id="rId30"/>
    <p:sldId id="404" r:id="rId31"/>
    <p:sldId id="403" r:id="rId32"/>
    <p:sldId id="405" r:id="rId33"/>
    <p:sldId id="283" r:id="rId34"/>
    <p:sldId id="334" r:id="rId35"/>
    <p:sldId id="335" r:id="rId36"/>
    <p:sldId id="336" r:id="rId37"/>
    <p:sldId id="347" r:id="rId38"/>
    <p:sldId id="337" r:id="rId39"/>
    <p:sldId id="338" r:id="rId40"/>
    <p:sldId id="339" r:id="rId41"/>
    <p:sldId id="348" r:id="rId42"/>
    <p:sldId id="349" r:id="rId43"/>
    <p:sldId id="355" r:id="rId44"/>
    <p:sldId id="395" r:id="rId45"/>
    <p:sldId id="340" r:id="rId46"/>
    <p:sldId id="341" r:id="rId47"/>
    <p:sldId id="377" r:id="rId48"/>
    <p:sldId id="378" r:id="rId49"/>
    <p:sldId id="381" r:id="rId50"/>
    <p:sldId id="401" r:id="rId51"/>
    <p:sldId id="402" r:id="rId52"/>
    <p:sldId id="382" r:id="rId53"/>
    <p:sldId id="383" r:id="rId54"/>
    <p:sldId id="384" r:id="rId55"/>
    <p:sldId id="397" r:id="rId56"/>
    <p:sldId id="386" r:id="rId57"/>
    <p:sldId id="394" r:id="rId58"/>
    <p:sldId id="387" r:id="rId59"/>
    <p:sldId id="388" r:id="rId60"/>
    <p:sldId id="389" r:id="rId6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8" autoAdjust="0"/>
    <p:restoredTop sz="93881" autoAdjust="0"/>
  </p:normalViewPr>
  <p:slideViewPr>
    <p:cSldViewPr>
      <p:cViewPr varScale="1">
        <p:scale>
          <a:sx n="78" d="100"/>
          <a:sy n="78" d="100"/>
        </p:scale>
        <p:origin x="164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slide" Target="slides/slide57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SPF%20SIG%20CS\2018%20CS\Data%20analysis\estimates%20with%20weights\county%20frequenci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SPF%20SIG%20CS\2018%20CS\Data%20analysis\estimates%20with%20weights\Weighted%20alcohol%20&amp;%20cigarette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SPF%20SIG%20CS\2018%20CS\Data%20analysis\estimates%20with%20weights\Graphing%20trend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SPF%20SIG%20CS\2018%20CS\Data%20analysis\estimates%20with%20weights\Graphing%20trend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2\share\Share%20-S%20Drive\New%20Mexico%20Evaluation\Needs%20Assessment%20Measurement%20Tools\NM%20SPF%20SIG%20CS\2018%20CS\Data%20analysis\estimates%20with%20weights\Weighted%20Rx%20Drugs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2\share\Share%20-S%20Drive\New%20Mexico%20Evaluation\Needs%20Assessment%20Measurement%20Tools\NM%20SPF%20SIG%20CS\2018%20CS\Data%20analysis\estimates%20with%20weights\Weighted%20Rx%20Drugs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SPF%20SIG%20CS\2018%20CS\Data%20analysis\estimates%20with%20weights\Weighted%20Rx%20Drug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SPF%20SIG%20CS\2018%20CS\Data%20analysis\estimates%20with%20weights\Weighted%20Rx%20Drug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2\share\Share%20-S%20Drive\New%20Mexico%20Evaluation\Needs%20Assessment%20Measurement%20Tools\NM%20SPF%20SIG%20CS\2018%20CS\Data%20analysis\estimates%20with%20weights\Weighted%20Rx%20Drugs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2\share\Share%20-S%20Drive\New%20Mexico%20Evaluation\Needs%20Assessment%20Measurement%20Tools\NM%20SPF%20SIG%20CS\2018%20CS\Data%20analysis\estimates%20with%20weights\Weighted%20Rx%20Drugs.xlsx" TargetMode="Externa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SPF%20SIG%20CS\2018%20CS\Data%20analysis\estimates%20with%20weights\Weighted%20Rx%20Drug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SPF%20SIG%20CS\2018%20CS\Data%20analysis\estimates%20with%20weights\county%20frequenci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SPF%20SIG%20CS\2018%20CS\Data%20analysis\estimates%20with%20weights\Graphing%20trend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SPF%20SIG%20CS\2018%20CS\Data%20analysis\estimates%20with%20weights\Graphing%20trends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SPF%20SIG%20CS\2018%20CS\Data%20analysis\estimates%20with%20weights\Graphing%20trends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2\share\Share%20-S%20Drive\New%20Mexico%20Evaluation\Needs%20Assessment%20Measurement%20Tools\NM%20SPF%20SIG%20CS\2018%20CS\Data%20analysis\estimates%20with%20weights\reporting%20template%20results\community%20survey%20figure_state%20level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2\share\Share%20-S%20Drive\New%20Mexico%20Evaluation\Needs%20Assessment%20Measurement%20Tools\NM%20SPF%20SIG%20CS\2018%20CS\Data%20analysis\estimates%20with%20weights\reporting%20template%20results\community%20survey%20figure_state%20level.xlsx" TargetMode="Externa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SPF%20SIG%20CS\2018%20CS\Data%20analysis\estimates%20with%20weights\media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SPF%20SIG%20CS\2018%20CS\Data%20analysis\estimates%20with%20weights\media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Annual%20SFS\FY18\Data%20analysis\output\Comparing%20with%20NM%20YRRS_8-24-17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Annual%20SFS\FY18\Data%20analysis\output\Comparing%20with%20NM%20YRRS_8-24-17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Annual%20SFS\FY18\Data%20analysis\output\Comparing%20with%20NM%20YRRS_8-24-17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SPF%20SIG%20CS\2018%20CS\Data%20analysis\estimates%20with%20weights\county%20frequenci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Annual%20SFS\FY18\Data%20analysis\output\Comparing%20with%20NM%20YRRS_8-24-17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Annual%20SFS\FY18\Data%20analysis\output\Comparing%20with%20NM%20YRRS_8-24-17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Annual%20SFS\FY18\Data%20analysis\output\Comparing%20with%20NM%20YRRS_8-24-17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Annual%20SFS\FY18\Data%20analysis\output\Comparing%20with%20NM%20YRRS_8-24-17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Annual%20SFS\FY18\Data%20analysis\output\Comparing%20with%20NM%20YRRS_8-24-17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Annual%20SFS\FY18\Data%20analysis\output\Comparing%20with%20NM%20YRRS_8-24-17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SPF%20SIG%20CS\2018%20CS\Data%20analysis\estimates%20with%20weights\county%20frequencie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SPF%20SIG%20CS\2018%20CS\Data%20analysis\estimates%20with%20weights\county%20frequencie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SPF%20SIG%20CS\2018%20CS\Data%20analysis\estimates%20with%20weights\county%20frequencie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2\share\Share%20-S%20Drive\New%20Mexico%20Evaluation\Needs%20Assessment%20Measurement%20Tools\NM%20SPF%20SIG%20CS\2018%20CS\Data%20analysis\estimates%20with%20weights\Weighted%20alcohol%20&amp;%20cigarette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2\share\Share%20-S%20Drive\New%20Mexico%20Evaluation\Needs%20Assessment%20Measurement%20Tools\NM%20SPF%20SIG%20CS\2018%20CS\Data%20analysis\estimates%20with%20weights\Weighted%20alcohol%20&amp;%20cigarette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SPF%20SIG%20CS\2018%20CS\Data%20analysis\estimates%20with%20weights\Weighted%20alcohol%20&amp;%20cigarette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'2018 demo'!$B$11</c:f>
              <c:strCache>
                <c:ptCount val="1"/>
                <c:pt idx="0">
                  <c:v>Actual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'2018 demo'!$A$12:$A$13</c:f>
              <c:strCache>
                <c:ptCount val="2"/>
                <c:pt idx="0">
                  <c:v>Male (n= 4,560)</c:v>
                </c:pt>
                <c:pt idx="1">
                  <c:v>Female (n=7,747)</c:v>
                </c:pt>
              </c:strCache>
            </c:strRef>
          </c:cat>
          <c:val>
            <c:numRef>
              <c:f>'2018 demo'!$B$12:$B$13</c:f>
              <c:numCache>
                <c:formatCode>0.0</c:formatCode>
                <c:ptCount val="2"/>
                <c:pt idx="0">
                  <c:v>37.1</c:v>
                </c:pt>
                <c:pt idx="1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A2-4875-9E7A-1CAD238C46DB}"/>
            </c:ext>
          </c:extLst>
        </c:ser>
        <c:ser>
          <c:idx val="1"/>
          <c:order val="1"/>
          <c:tx>
            <c:strRef>
              <c:f>'2018 demo'!$C$11</c:f>
              <c:strCache>
                <c:ptCount val="1"/>
                <c:pt idx="0">
                  <c:v>Weighted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'2018 demo'!$A$12:$A$13</c:f>
              <c:strCache>
                <c:ptCount val="2"/>
                <c:pt idx="0">
                  <c:v>Male (n= 4,560)</c:v>
                </c:pt>
                <c:pt idx="1">
                  <c:v>Female (n=7,747)</c:v>
                </c:pt>
              </c:strCache>
            </c:strRef>
          </c:cat>
          <c:val>
            <c:numRef>
              <c:f>'2018 demo'!$C$12:$C$13</c:f>
              <c:numCache>
                <c:formatCode>General</c:formatCode>
                <c:ptCount val="2"/>
                <c:pt idx="0">
                  <c:v>49.1</c:v>
                </c:pt>
                <c:pt idx="1">
                  <c:v>50.9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A2-4875-9E7A-1CAD238C46D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4105408"/>
        <c:axId val="164105800"/>
      </c:barChart>
      <c:catAx>
        <c:axId val="1641054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Gender</a:t>
                </a:r>
              </a:p>
            </c:rich>
          </c:tx>
          <c:layout>
            <c:manualLayout>
              <c:xMode val="edge"/>
              <c:yMode val="edge"/>
              <c:x val="0.45491324001166522"/>
              <c:y val="0.8833655449794789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105800"/>
        <c:crosses val="autoZero"/>
        <c:auto val="1"/>
        <c:lblAlgn val="ctr"/>
        <c:lblOffset val="100"/>
        <c:noMultiLvlLbl val="0"/>
      </c:catAx>
      <c:valAx>
        <c:axId val="164105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1.2544802867383513E-2"/>
              <c:y val="0.3408617367247126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105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004515564586676"/>
          <c:y val="2.8355882397568241E-2"/>
          <c:w val="0.3186281714785652"/>
          <c:h val="0.119681688725079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64262002541555"/>
          <c:y val="5.7166091368064172E-2"/>
          <c:w val="0.85895868319779367"/>
          <c:h val="0.657344706911636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Mil_LGBT!$B$2</c:f>
              <c:strCache>
                <c:ptCount val="1"/>
                <c:pt idx="0">
                  <c:v>Military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Mil_LGBT!$A$3:$A$7</c:f>
              <c:strCache>
                <c:ptCount val="5"/>
                <c:pt idx="0">
                  <c:v>Past 30-day alcohol use</c:v>
                </c:pt>
                <c:pt idx="1">
                  <c:v>Past 30-day binge drinking</c:v>
                </c:pt>
                <c:pt idx="2">
                  <c:v>Past 30-day drinking and driving</c:v>
                </c:pt>
                <c:pt idx="3">
                  <c:v>Past 30-day binge drinking and driving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Mil_LGBT!$B$3:$B$7</c:f>
              <c:numCache>
                <c:formatCode>0.0</c:formatCode>
                <c:ptCount val="5"/>
                <c:pt idx="0">
                  <c:v>51.6</c:v>
                </c:pt>
                <c:pt idx="1">
                  <c:v>14.5</c:v>
                </c:pt>
                <c:pt idx="2">
                  <c:v>4</c:v>
                </c:pt>
                <c:pt idx="3">
                  <c:v>3.2</c:v>
                </c:pt>
                <c:pt idx="4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72-43A3-986B-AF7316C8FE2B}"/>
            </c:ext>
          </c:extLst>
        </c:ser>
        <c:ser>
          <c:idx val="1"/>
          <c:order val="1"/>
          <c:tx>
            <c:strRef>
              <c:f>Mil_LGBT!$C$2</c:f>
              <c:strCache>
                <c:ptCount val="1"/>
                <c:pt idx="0">
                  <c:v>LGBT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Mil_LGBT!$A$3:$A$7</c:f>
              <c:strCache>
                <c:ptCount val="5"/>
                <c:pt idx="0">
                  <c:v>Past 30-day alcohol use</c:v>
                </c:pt>
                <c:pt idx="1">
                  <c:v>Past 30-day binge drinking</c:v>
                </c:pt>
                <c:pt idx="2">
                  <c:v>Past 30-day drinking and driving</c:v>
                </c:pt>
                <c:pt idx="3">
                  <c:v>Past 30-day binge drinking and driving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Mil_LGBT!$C$3:$C$7</c:f>
              <c:numCache>
                <c:formatCode>0.0</c:formatCode>
                <c:ptCount val="5"/>
                <c:pt idx="0">
                  <c:v>59.7</c:v>
                </c:pt>
                <c:pt idx="1">
                  <c:v>22.1</c:v>
                </c:pt>
                <c:pt idx="2">
                  <c:v>6.5</c:v>
                </c:pt>
                <c:pt idx="3">
                  <c:v>5.0999999999999996</c:v>
                </c:pt>
                <c:pt idx="4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72-43A3-986B-AF7316C8FE2B}"/>
            </c:ext>
          </c:extLst>
        </c:ser>
        <c:ser>
          <c:idx val="2"/>
          <c:order val="2"/>
          <c:tx>
            <c:strRef>
              <c:f>Mil_LGBT!$D$2</c:f>
              <c:strCache>
                <c:ptCount val="1"/>
                <c:pt idx="0">
                  <c:v>All others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Mil_LGBT!$A$3:$A$7</c:f>
              <c:strCache>
                <c:ptCount val="5"/>
                <c:pt idx="0">
                  <c:v>Past 30-day alcohol use</c:v>
                </c:pt>
                <c:pt idx="1">
                  <c:v>Past 30-day binge drinking</c:v>
                </c:pt>
                <c:pt idx="2">
                  <c:v>Past 30-day drinking and driving</c:v>
                </c:pt>
                <c:pt idx="3">
                  <c:v>Past 30-day binge drinking and driving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Mil_LGBT!$D$3:$D$7</c:f>
              <c:numCache>
                <c:formatCode>0.0</c:formatCode>
                <c:ptCount val="5"/>
                <c:pt idx="0">
                  <c:v>45.4</c:v>
                </c:pt>
                <c:pt idx="1">
                  <c:v>13.7</c:v>
                </c:pt>
                <c:pt idx="2">
                  <c:v>3.4</c:v>
                </c:pt>
                <c:pt idx="3">
                  <c:v>2.6</c:v>
                </c:pt>
                <c:pt idx="4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72-43A3-986B-AF7316C8FE2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12025072"/>
        <c:axId val="412025464"/>
      </c:barChart>
      <c:catAx>
        <c:axId val="412025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2025464"/>
        <c:crosses val="autoZero"/>
        <c:auto val="1"/>
        <c:lblAlgn val="ctr"/>
        <c:lblOffset val="100"/>
        <c:noMultiLvlLbl val="0"/>
      </c:catAx>
      <c:valAx>
        <c:axId val="412025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Weighted Percent</a:t>
                </a:r>
              </a:p>
            </c:rich>
          </c:tx>
          <c:layout>
            <c:manualLayout>
              <c:xMode val="edge"/>
              <c:yMode val="edge"/>
              <c:x val="1.6666666666666666E-2"/>
              <c:y val="0.2004316127150772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2025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4014960629921268"/>
          <c:y val="7.9281860600758203E-2"/>
          <c:w val="0.38636745406824152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'Alcohol Trends'!$C$22</c:f>
              <c:strCache>
                <c:ptCount val="1"/>
                <c:pt idx="0">
                  <c:v>Past 30 day drinking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'Alcohol Trends'!$B$23:$B$27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'Alcohol Trends'!$C$23:$C$27</c:f>
              <c:numCache>
                <c:formatCode>General</c:formatCode>
                <c:ptCount val="5"/>
                <c:pt idx="0">
                  <c:v>39.1</c:v>
                </c:pt>
                <c:pt idx="1">
                  <c:v>45.9</c:v>
                </c:pt>
                <c:pt idx="2">
                  <c:v>47.5</c:v>
                </c:pt>
                <c:pt idx="3">
                  <c:v>47.6</c:v>
                </c:pt>
                <c:pt idx="4">
                  <c:v>46.9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F46-4410-914A-1EBD7A6971A9}"/>
            </c:ext>
          </c:extLst>
        </c:ser>
        <c:ser>
          <c:idx val="1"/>
          <c:order val="1"/>
          <c:tx>
            <c:strRef>
              <c:f>'Alcohol Trends'!$D$22</c:f>
              <c:strCache>
                <c:ptCount val="1"/>
                <c:pt idx="0">
                  <c:v>Past 30 day binge drinking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'Alcohol Trends'!$B$23:$B$27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'Alcohol Trends'!$D$23:$D$27</c:f>
              <c:numCache>
                <c:formatCode>General</c:formatCode>
                <c:ptCount val="5"/>
                <c:pt idx="0">
                  <c:v>18.7</c:v>
                </c:pt>
                <c:pt idx="1">
                  <c:v>16.8</c:v>
                </c:pt>
                <c:pt idx="2">
                  <c:v>16.100000000000001</c:v>
                </c:pt>
                <c:pt idx="3">
                  <c:v>16.3</c:v>
                </c:pt>
                <c:pt idx="4">
                  <c:v>14.4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F46-4410-914A-1EBD7A6971A9}"/>
            </c:ext>
          </c:extLst>
        </c:ser>
        <c:ser>
          <c:idx val="2"/>
          <c:order val="2"/>
          <c:tx>
            <c:strRef>
              <c:f>'Alcohol Trends'!$E$22</c:f>
              <c:strCache>
                <c:ptCount val="1"/>
                <c:pt idx="0">
                  <c:v>Heavy Drinking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'Alcohol Trends'!$B$23:$B$27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'Alcohol Trends'!$E$23:$E$27</c:f>
              <c:numCache>
                <c:formatCode>General</c:formatCode>
                <c:ptCount val="5"/>
                <c:pt idx="1">
                  <c:v>4.4000000000000004</c:v>
                </c:pt>
                <c:pt idx="2">
                  <c:v>3.5</c:v>
                </c:pt>
                <c:pt idx="3">
                  <c:v>4</c:v>
                </c:pt>
                <c:pt idx="4">
                  <c:v>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F46-4410-914A-1EBD7A6971A9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57874520"/>
        <c:axId val="457873736"/>
      </c:lineChart>
      <c:catAx>
        <c:axId val="4578745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NMCS 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7873736"/>
        <c:crosses val="autoZero"/>
        <c:auto val="1"/>
        <c:lblAlgn val="ctr"/>
        <c:lblOffset val="100"/>
        <c:noMultiLvlLbl val="0"/>
      </c:catAx>
      <c:valAx>
        <c:axId val="457873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Weighted Percent</a:t>
                </a:r>
              </a:p>
            </c:rich>
          </c:tx>
          <c:layout>
            <c:manualLayout>
              <c:xMode val="edge"/>
              <c:yMode val="edge"/>
              <c:x val="5.1020408163265302E-3"/>
              <c:y val="0.168954862515297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7874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'Alcohol Trends'!$C$29</c:f>
              <c:strCache>
                <c:ptCount val="1"/>
                <c:pt idx="0">
                  <c:v>Past 30 day driving after having "perhaps too much to drink"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8875109361329836E-2"/>
                  <c:y val="-5.131578769260340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0F5-4B66-A634-169F0CEEC3E2}"/>
                </c:ext>
              </c:extLst>
            </c:dLbl>
            <c:dLbl>
              <c:idx val="3"/>
              <c:layout>
                <c:manualLayout>
                  <c:x val="-3.9430664916885391E-2"/>
                  <c:y val="2.92504050712072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0F5-4B66-A634-169F0CEEC3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'Alcohol Trends'!$B$30:$B$34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'Alcohol Trends'!$C$30:$C$34</c:f>
              <c:numCache>
                <c:formatCode>General</c:formatCode>
                <c:ptCount val="5"/>
                <c:pt idx="0">
                  <c:v>2.7</c:v>
                </c:pt>
                <c:pt idx="1">
                  <c:v>4.5</c:v>
                </c:pt>
                <c:pt idx="2">
                  <c:v>3.5</c:v>
                </c:pt>
                <c:pt idx="3">
                  <c:v>3.5</c:v>
                </c:pt>
                <c:pt idx="4">
                  <c:v>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0F5-4B66-A634-169F0CEEC3E2}"/>
            </c:ext>
          </c:extLst>
        </c:ser>
        <c:ser>
          <c:idx val="1"/>
          <c:order val="1"/>
          <c:tx>
            <c:strRef>
              <c:f>'Alcohol Trends'!$D$29</c:f>
              <c:strCache>
                <c:ptCount val="1"/>
                <c:pt idx="0">
                  <c:v>Past 30-day Binge drinking and driving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2208442694663166E-2"/>
                  <c:y val="3.26886034552540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0F5-4B66-A634-169F0CEEC3E2}"/>
                </c:ext>
              </c:extLst>
            </c:dLbl>
            <c:dLbl>
              <c:idx val="2"/>
              <c:layout>
                <c:manualLayout>
                  <c:x val="-5.3319553805774279E-2"/>
                  <c:y val="3.95650002233475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0F5-4B66-A634-169F0CEEC3E2}"/>
                </c:ext>
              </c:extLst>
            </c:dLbl>
            <c:dLbl>
              <c:idx val="3"/>
              <c:layout>
                <c:manualLayout>
                  <c:x val="-3.9430664916885391E-2"/>
                  <c:y val="2.92504050712072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0F5-4B66-A634-169F0CEEC3E2}"/>
                </c:ext>
              </c:extLst>
            </c:dLbl>
            <c:dLbl>
              <c:idx val="4"/>
              <c:layout>
                <c:manualLayout>
                  <c:x val="-3.6652887139107609E-2"/>
                  <c:y val="3.61268018393007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0F5-4B66-A634-169F0CEEC3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'Alcohol Trends'!$B$30:$B$34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'Alcohol Trends'!$D$30:$D$34</c:f>
              <c:numCache>
                <c:formatCode>General</c:formatCode>
                <c:ptCount val="5"/>
                <c:pt idx="0">
                  <c:v>2.7</c:v>
                </c:pt>
                <c:pt idx="1">
                  <c:v>3.6</c:v>
                </c:pt>
                <c:pt idx="2">
                  <c:v>2.9</c:v>
                </c:pt>
                <c:pt idx="3">
                  <c:v>2.8</c:v>
                </c:pt>
                <c:pt idx="4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0F5-4B66-A634-169F0CEEC3E2}"/>
            </c:ext>
          </c:extLst>
        </c:ser>
        <c:ser>
          <c:idx val="2"/>
          <c:order val="2"/>
          <c:tx>
            <c:strRef>
              <c:f>'Alcohol Trends'!$E$29</c:f>
              <c:strCache>
                <c:ptCount val="1"/>
                <c:pt idx="0">
                  <c:v>Provided alcohol to a minor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6097331583552054E-2"/>
                  <c:y val="-3.60753642256811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0F5-4B66-A634-169F0CEEC3E2}"/>
                </c:ext>
              </c:extLst>
            </c:dLbl>
            <c:dLbl>
              <c:idx val="2"/>
              <c:layout>
                <c:manualLayout>
                  <c:x val="-3.6652887139107609E-2"/>
                  <c:y val="-3.26371658416344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F5-4B66-A634-169F0CEEC3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'Alcohol Trends'!$B$30:$B$34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'Alcohol Trends'!$E$30:$E$34</c:f>
              <c:numCache>
                <c:formatCode>General</c:formatCode>
                <c:ptCount val="5"/>
                <c:pt idx="0">
                  <c:v>2.9</c:v>
                </c:pt>
                <c:pt idx="1">
                  <c:v>3.6</c:v>
                </c:pt>
                <c:pt idx="2">
                  <c:v>3.1</c:v>
                </c:pt>
                <c:pt idx="3">
                  <c:v>3.9</c:v>
                </c:pt>
                <c:pt idx="4">
                  <c:v>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70F5-4B66-A634-169F0CEEC3E2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33071792"/>
        <c:axId val="233072184"/>
      </c:lineChart>
      <c:catAx>
        <c:axId val="2330717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NMCS 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3072184"/>
        <c:crosses val="autoZero"/>
        <c:auto val="1"/>
        <c:lblAlgn val="ctr"/>
        <c:lblOffset val="100"/>
        <c:noMultiLvlLbl val="0"/>
      </c:catAx>
      <c:valAx>
        <c:axId val="233072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Weighted Percent</a:t>
                </a:r>
              </a:p>
            </c:rich>
          </c:tx>
          <c:layout>
            <c:manualLayout>
              <c:xMode val="edge"/>
              <c:yMode val="edge"/>
              <c:x val="7.0546737213403876E-3"/>
              <c:y val="0.1652700233510272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3071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131023622047244"/>
          <c:y val="0.80973686953390744"/>
          <c:w val="0.6329349081364829"/>
          <c:h val="0.166195741777765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'Whole Sample +sex'!$B$2</c:f>
              <c:strCache>
                <c:ptCount val="1"/>
                <c:pt idx="0">
                  <c:v>Whole sample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944444444444444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C0E-46AA-9F4B-DD2EEA2A24EE}"/>
                </c:ext>
              </c:extLst>
            </c:dLbl>
            <c:dLbl>
              <c:idx val="2"/>
              <c:layout>
                <c:manualLayout>
                  <c:x val="-2.222222222222222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C0E-46AA-9F4B-DD2EEA2A24EE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'Whole Sample +sex'!$A$3:$A$5</c:f>
              <c:strCache>
                <c:ptCount val="3"/>
                <c:pt idx="0">
                  <c:v>Past 30-day prescription painkiller use for any reason*</c:v>
                </c:pt>
                <c:pt idx="1">
                  <c:v>Past 30-day painkiller use to get high</c:v>
                </c:pt>
                <c:pt idx="2">
                  <c:v>Prevalence of receiving prescription painkiller past year***</c:v>
                </c:pt>
              </c:strCache>
            </c:strRef>
          </c:cat>
          <c:val>
            <c:numRef>
              <c:f>'Whole Sample +sex'!$B$3:$B$5</c:f>
              <c:numCache>
                <c:formatCode>0.0</c:formatCode>
                <c:ptCount val="3"/>
                <c:pt idx="0">
                  <c:v>11.9</c:v>
                </c:pt>
                <c:pt idx="1">
                  <c:v>2.8</c:v>
                </c:pt>
                <c:pt idx="2">
                  <c:v>25.9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0E-46AA-9F4B-DD2EEA2A24EE}"/>
            </c:ext>
          </c:extLst>
        </c:ser>
        <c:ser>
          <c:idx val="1"/>
          <c:order val="1"/>
          <c:tx>
            <c:strRef>
              <c:f>'Whole Sample +sex'!$C$2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'Whole Sample +sex'!$A$3:$A$5</c:f>
              <c:strCache>
                <c:ptCount val="3"/>
                <c:pt idx="0">
                  <c:v>Past 30-day prescription painkiller use for any reason*</c:v>
                </c:pt>
                <c:pt idx="1">
                  <c:v>Past 30-day painkiller use to get high</c:v>
                </c:pt>
                <c:pt idx="2">
                  <c:v>Prevalence of receiving prescription painkiller past year***</c:v>
                </c:pt>
              </c:strCache>
            </c:strRef>
          </c:cat>
          <c:val>
            <c:numRef>
              <c:f>'Whole Sample +sex'!$C$3:$C$5</c:f>
              <c:numCache>
                <c:formatCode>0.0</c:formatCode>
                <c:ptCount val="3"/>
                <c:pt idx="0">
                  <c:v>11</c:v>
                </c:pt>
                <c:pt idx="1">
                  <c:v>2.9</c:v>
                </c:pt>
                <c:pt idx="2">
                  <c:v>23.8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C0E-46AA-9F4B-DD2EEA2A24EE}"/>
            </c:ext>
          </c:extLst>
        </c:ser>
        <c:ser>
          <c:idx val="2"/>
          <c:order val="2"/>
          <c:tx>
            <c:strRef>
              <c:f>'Whole Sample +sex'!$D$2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5000000000000001E-2"/>
                  <c:y val="-9.25925925925925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C0E-46AA-9F4B-DD2EEA2A24EE}"/>
                </c:ext>
              </c:extLst>
            </c:dLbl>
            <c:dLbl>
              <c:idx val="2"/>
              <c:layout>
                <c:manualLayout>
                  <c:x val="1.944444444444444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C0E-46AA-9F4B-DD2EEA2A24EE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'Whole Sample +sex'!$A$3:$A$5</c:f>
              <c:strCache>
                <c:ptCount val="3"/>
                <c:pt idx="0">
                  <c:v>Past 30-day prescription painkiller use for any reason*</c:v>
                </c:pt>
                <c:pt idx="1">
                  <c:v>Past 30-day painkiller use to get high</c:v>
                </c:pt>
                <c:pt idx="2">
                  <c:v>Prevalence of receiving prescription painkiller past year***</c:v>
                </c:pt>
              </c:strCache>
            </c:strRef>
          </c:cat>
          <c:val>
            <c:numRef>
              <c:f>'Whole Sample +sex'!$D$3:$D$5</c:f>
              <c:numCache>
                <c:formatCode>0.0</c:formatCode>
                <c:ptCount val="3"/>
                <c:pt idx="0">
                  <c:v>12.7</c:v>
                </c:pt>
                <c:pt idx="1">
                  <c:v>2.4</c:v>
                </c:pt>
                <c:pt idx="2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C0E-46AA-9F4B-DD2EEA2A24E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78415640"/>
        <c:axId val="378416032"/>
      </c:barChart>
      <c:catAx>
        <c:axId val="3784156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78416032"/>
        <c:crosses val="autoZero"/>
        <c:auto val="1"/>
        <c:lblAlgn val="ctr"/>
        <c:lblOffset val="100"/>
        <c:noMultiLvlLbl val="0"/>
      </c:catAx>
      <c:valAx>
        <c:axId val="37841603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Weighted Percent</a:t>
                </a:r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crossAx val="378415640"/>
        <c:crosses val="autoZero"/>
        <c:crossBetween val="between"/>
        <c:majorUnit val="7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'Whole Sample +sex'!$B$7</c:f>
              <c:strCache>
                <c:ptCount val="1"/>
                <c:pt idx="0">
                  <c:v>Whole sample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2222222222222223E-2"/>
                  <c:y val="9.25925925925925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81-4102-B93F-89528D4A58BC}"/>
                </c:ext>
              </c:extLst>
            </c:dLbl>
            <c:dLbl>
              <c:idx val="2"/>
              <c:layout>
                <c:manualLayout>
                  <c:x val="-2.5000000000000102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81-4102-B93F-89528D4A58BC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'Whole Sample +sex'!$A$8:$A$10</c:f>
              <c:strCache>
                <c:ptCount val="3"/>
                <c:pt idx="0">
                  <c:v>Great/moderate risk of harm using Rx pain killers for a non-medical reason***</c:v>
                </c:pt>
                <c:pt idx="1">
                  <c:v>Given/shared prescription drugs with someone past year*</c:v>
                </c:pt>
                <c:pt idx="2">
                  <c:v>Medication locked or safely stored away*</c:v>
                </c:pt>
              </c:strCache>
            </c:strRef>
          </c:cat>
          <c:val>
            <c:numRef>
              <c:f>'Whole Sample +sex'!$B$8:$B$10</c:f>
              <c:numCache>
                <c:formatCode>0.0</c:formatCode>
                <c:ptCount val="3"/>
                <c:pt idx="0">
                  <c:v>88.3</c:v>
                </c:pt>
                <c:pt idx="1">
                  <c:v>5.3</c:v>
                </c:pt>
                <c:pt idx="2">
                  <c:v>38.5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81-4102-B93F-89528D4A58BC}"/>
            </c:ext>
          </c:extLst>
        </c:ser>
        <c:ser>
          <c:idx val="1"/>
          <c:order val="1"/>
          <c:tx>
            <c:strRef>
              <c:f>'Whole Sample +sex'!$C$7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'Whole Sample +sex'!$A$8:$A$10</c:f>
              <c:strCache>
                <c:ptCount val="3"/>
                <c:pt idx="0">
                  <c:v>Great/moderate risk of harm using Rx pain killers for a non-medical reason***</c:v>
                </c:pt>
                <c:pt idx="1">
                  <c:v>Given/shared prescription drugs with someone past year*</c:v>
                </c:pt>
                <c:pt idx="2">
                  <c:v>Medication locked or safely stored away*</c:v>
                </c:pt>
              </c:strCache>
            </c:strRef>
          </c:cat>
          <c:val>
            <c:numRef>
              <c:f>'Whole Sample +sex'!$C$8:$C$10</c:f>
              <c:numCache>
                <c:formatCode>0.0</c:formatCode>
                <c:ptCount val="3"/>
                <c:pt idx="0">
                  <c:v>86.7</c:v>
                </c:pt>
                <c:pt idx="1">
                  <c:v>4.5999999999999996</c:v>
                </c:pt>
                <c:pt idx="2">
                  <c:v>36.5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D81-4102-B93F-89528D4A58BC}"/>
            </c:ext>
          </c:extLst>
        </c:ser>
        <c:ser>
          <c:idx val="2"/>
          <c:order val="2"/>
          <c:tx>
            <c:strRef>
              <c:f>'Whole Sample +sex'!$D$7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500000000000000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D81-4102-B93F-89528D4A58BC}"/>
                </c:ext>
              </c:extLst>
            </c:dLbl>
            <c:dLbl>
              <c:idx val="2"/>
              <c:layout>
                <c:manualLayout>
                  <c:x val="3.0555555555555454E-2"/>
                  <c:y val="-4.62962962962962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D81-4102-B93F-89528D4A58BC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'Whole Sample +sex'!$A$8:$A$10</c:f>
              <c:strCache>
                <c:ptCount val="3"/>
                <c:pt idx="0">
                  <c:v>Great/moderate risk of harm using Rx pain killers for a non-medical reason***</c:v>
                </c:pt>
                <c:pt idx="1">
                  <c:v>Given/shared prescription drugs with someone past year*</c:v>
                </c:pt>
                <c:pt idx="2">
                  <c:v>Medication locked or safely stored away*</c:v>
                </c:pt>
              </c:strCache>
            </c:strRef>
          </c:cat>
          <c:val>
            <c:numRef>
              <c:f>'Whole Sample +sex'!$D$8:$D$10</c:f>
              <c:numCache>
                <c:formatCode>0.0</c:formatCode>
                <c:ptCount val="3"/>
                <c:pt idx="0">
                  <c:v>90.1</c:v>
                </c:pt>
                <c:pt idx="1">
                  <c:v>5.7</c:v>
                </c:pt>
                <c:pt idx="2">
                  <c:v>40.5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D81-4102-B93F-89528D4A58B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78416816"/>
        <c:axId val="378417208"/>
      </c:barChart>
      <c:catAx>
        <c:axId val="3784168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78417208"/>
        <c:crosses val="autoZero"/>
        <c:auto val="1"/>
        <c:lblAlgn val="ctr"/>
        <c:lblOffset val="100"/>
        <c:noMultiLvlLbl val="0"/>
      </c:catAx>
      <c:valAx>
        <c:axId val="378417208"/>
        <c:scaling>
          <c:orientation val="minMax"/>
          <c:max val="1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Weighted Percent</a:t>
                </a:r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crossAx val="378416816"/>
        <c:crosses val="autoZero"/>
        <c:crossBetween val="between"/>
        <c:majorUnit val="20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'By age'!$A$3</c:f>
              <c:strCache>
                <c:ptCount val="1"/>
                <c:pt idx="0">
                  <c:v>18-20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age'!$B$2:$D$2</c:f>
              <c:strCache>
                <c:ptCount val="3"/>
                <c:pt idx="0">
                  <c:v>Past 30-day Rx painkiller use for any reason</c:v>
                </c:pt>
                <c:pt idx="1">
                  <c:v>Past 30-day painkiller use to get high</c:v>
                </c:pt>
                <c:pt idx="2">
                  <c:v>Past year prevalence of receiving Rx painkiller</c:v>
                </c:pt>
              </c:strCache>
            </c:strRef>
          </c:cat>
          <c:val>
            <c:numRef>
              <c:f>'By age'!$B$3:$D$3</c:f>
              <c:numCache>
                <c:formatCode>0.0</c:formatCode>
                <c:ptCount val="3"/>
                <c:pt idx="0">
                  <c:v>10.8</c:v>
                </c:pt>
                <c:pt idx="1">
                  <c:v>3.8</c:v>
                </c:pt>
                <c:pt idx="2">
                  <c:v>20.7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80-49D1-A80D-C6192A5148E8}"/>
            </c:ext>
          </c:extLst>
        </c:ser>
        <c:ser>
          <c:idx val="1"/>
          <c:order val="1"/>
          <c:tx>
            <c:strRef>
              <c:f>'By age'!$A$4</c:f>
              <c:strCache>
                <c:ptCount val="1"/>
                <c:pt idx="0">
                  <c:v>21-25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age'!$B$2:$D$2</c:f>
              <c:strCache>
                <c:ptCount val="3"/>
                <c:pt idx="0">
                  <c:v>Past 30-day Rx painkiller use for any reason</c:v>
                </c:pt>
                <c:pt idx="1">
                  <c:v>Past 30-day painkiller use to get high</c:v>
                </c:pt>
                <c:pt idx="2">
                  <c:v>Past year prevalence of receiving Rx painkiller</c:v>
                </c:pt>
              </c:strCache>
            </c:strRef>
          </c:cat>
          <c:val>
            <c:numRef>
              <c:f>'By age'!$B$4:$D$4</c:f>
              <c:numCache>
                <c:formatCode>0.0</c:formatCode>
                <c:ptCount val="3"/>
                <c:pt idx="0">
                  <c:v>8.1999999999999993</c:v>
                </c:pt>
                <c:pt idx="1">
                  <c:v>3.3</c:v>
                </c:pt>
                <c:pt idx="2">
                  <c:v>16.899999999999999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80-49D1-A80D-C6192A5148E8}"/>
            </c:ext>
          </c:extLst>
        </c:ser>
        <c:ser>
          <c:idx val="2"/>
          <c:order val="2"/>
          <c:tx>
            <c:strRef>
              <c:f>'By age'!$A$5</c:f>
              <c:strCache>
                <c:ptCount val="1"/>
                <c:pt idx="0">
                  <c:v>26-30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age'!$B$2:$D$2</c:f>
              <c:strCache>
                <c:ptCount val="3"/>
                <c:pt idx="0">
                  <c:v>Past 30-day Rx painkiller use for any reason</c:v>
                </c:pt>
                <c:pt idx="1">
                  <c:v>Past 30-day painkiller use to get high</c:v>
                </c:pt>
                <c:pt idx="2">
                  <c:v>Past year prevalence of receiving Rx painkiller</c:v>
                </c:pt>
              </c:strCache>
            </c:strRef>
          </c:cat>
          <c:val>
            <c:numRef>
              <c:f>'By age'!$B$5:$D$5</c:f>
              <c:numCache>
                <c:formatCode>General</c:formatCode>
                <c:ptCount val="3"/>
                <c:pt idx="0">
                  <c:v>9.1</c:v>
                </c:pt>
                <c:pt idx="1">
                  <c:v>3</c:v>
                </c:pt>
                <c:pt idx="2">
                  <c:v>21.3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C80-49D1-A80D-C6192A5148E8}"/>
            </c:ext>
          </c:extLst>
        </c:ser>
        <c:ser>
          <c:idx val="3"/>
          <c:order val="3"/>
          <c:tx>
            <c:strRef>
              <c:f>'By age'!$A$6</c:f>
              <c:strCache>
                <c:ptCount val="1"/>
                <c:pt idx="0">
                  <c:v>31-40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age'!$B$2:$D$2</c:f>
              <c:strCache>
                <c:ptCount val="3"/>
                <c:pt idx="0">
                  <c:v>Past 30-day Rx painkiller use for any reason</c:v>
                </c:pt>
                <c:pt idx="1">
                  <c:v>Past 30-day painkiller use to get high</c:v>
                </c:pt>
                <c:pt idx="2">
                  <c:v>Past year prevalence of receiving Rx painkiller</c:v>
                </c:pt>
              </c:strCache>
            </c:strRef>
          </c:cat>
          <c:val>
            <c:numRef>
              <c:f>'By age'!$B$6:$D$6</c:f>
              <c:numCache>
                <c:formatCode>General</c:formatCode>
                <c:ptCount val="3"/>
                <c:pt idx="0">
                  <c:v>10.6</c:v>
                </c:pt>
                <c:pt idx="1">
                  <c:v>3.6</c:v>
                </c:pt>
                <c:pt idx="2">
                  <c:v>23.8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C80-49D1-A80D-C6192A5148E8}"/>
            </c:ext>
          </c:extLst>
        </c:ser>
        <c:ser>
          <c:idx val="4"/>
          <c:order val="4"/>
          <c:tx>
            <c:strRef>
              <c:f>'By age'!$A$7</c:f>
              <c:strCache>
                <c:ptCount val="1"/>
                <c:pt idx="0">
                  <c:v>41-50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age'!$B$2:$D$2</c:f>
              <c:strCache>
                <c:ptCount val="3"/>
                <c:pt idx="0">
                  <c:v>Past 30-day Rx painkiller use for any reason</c:v>
                </c:pt>
                <c:pt idx="1">
                  <c:v>Past 30-day painkiller use to get high</c:v>
                </c:pt>
                <c:pt idx="2">
                  <c:v>Past year prevalence of receiving Rx painkiller</c:v>
                </c:pt>
              </c:strCache>
            </c:strRef>
          </c:cat>
          <c:val>
            <c:numRef>
              <c:f>'By age'!$B$7:$D$7</c:f>
              <c:numCache>
                <c:formatCode>General</c:formatCode>
                <c:ptCount val="3"/>
                <c:pt idx="0">
                  <c:v>11</c:v>
                </c:pt>
                <c:pt idx="1">
                  <c:v>2.4</c:v>
                </c:pt>
                <c:pt idx="2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C80-49D1-A80D-C6192A5148E8}"/>
            </c:ext>
          </c:extLst>
        </c:ser>
        <c:ser>
          <c:idx val="5"/>
          <c:order val="5"/>
          <c:tx>
            <c:strRef>
              <c:f>'By age'!$A$8</c:f>
              <c:strCache>
                <c:ptCount val="1"/>
                <c:pt idx="0">
                  <c:v>51-60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age'!$B$2:$D$2</c:f>
              <c:strCache>
                <c:ptCount val="3"/>
                <c:pt idx="0">
                  <c:v>Past 30-day Rx painkiller use for any reason</c:v>
                </c:pt>
                <c:pt idx="1">
                  <c:v>Past 30-day painkiller use to get high</c:v>
                </c:pt>
                <c:pt idx="2">
                  <c:v>Past year prevalence of receiving Rx painkiller</c:v>
                </c:pt>
              </c:strCache>
            </c:strRef>
          </c:cat>
          <c:val>
            <c:numRef>
              <c:f>'By age'!$B$8:$D$8</c:f>
              <c:numCache>
                <c:formatCode>General</c:formatCode>
                <c:ptCount val="3"/>
                <c:pt idx="0">
                  <c:v>15</c:v>
                </c:pt>
                <c:pt idx="1">
                  <c:v>2.9</c:v>
                </c:pt>
                <c:pt idx="2">
                  <c:v>29.9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C80-49D1-A80D-C6192A5148E8}"/>
            </c:ext>
          </c:extLst>
        </c:ser>
        <c:ser>
          <c:idx val="6"/>
          <c:order val="6"/>
          <c:tx>
            <c:strRef>
              <c:f>'By age'!$A$9</c:f>
              <c:strCache>
                <c:ptCount val="1"/>
                <c:pt idx="0">
                  <c:v>61-70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age'!$B$2:$D$2</c:f>
              <c:strCache>
                <c:ptCount val="3"/>
                <c:pt idx="0">
                  <c:v>Past 30-day Rx painkiller use for any reason</c:v>
                </c:pt>
                <c:pt idx="1">
                  <c:v>Past 30-day painkiller use to get high</c:v>
                </c:pt>
                <c:pt idx="2">
                  <c:v>Past year prevalence of receiving Rx painkiller</c:v>
                </c:pt>
              </c:strCache>
            </c:strRef>
          </c:cat>
          <c:val>
            <c:numRef>
              <c:f>'By age'!$B$9:$D$9</c:f>
              <c:numCache>
                <c:formatCode>General</c:formatCode>
                <c:ptCount val="3"/>
                <c:pt idx="0">
                  <c:v>14.2</c:v>
                </c:pt>
                <c:pt idx="1">
                  <c:v>1.7</c:v>
                </c:pt>
                <c:pt idx="2">
                  <c:v>30.6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C80-49D1-A80D-C6192A5148E8}"/>
            </c:ext>
          </c:extLst>
        </c:ser>
        <c:ser>
          <c:idx val="7"/>
          <c:order val="7"/>
          <c:tx>
            <c:strRef>
              <c:f>'By age'!$A$10</c:f>
              <c:strCache>
                <c:ptCount val="1"/>
                <c:pt idx="0">
                  <c:v>70+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age'!$B$2:$D$2</c:f>
              <c:strCache>
                <c:ptCount val="3"/>
                <c:pt idx="0">
                  <c:v>Past 30-day Rx painkiller use for any reason</c:v>
                </c:pt>
                <c:pt idx="1">
                  <c:v>Past 30-day painkiller use to get high</c:v>
                </c:pt>
                <c:pt idx="2">
                  <c:v>Past year prevalence of receiving Rx painkiller</c:v>
                </c:pt>
              </c:strCache>
            </c:strRef>
          </c:cat>
          <c:val>
            <c:numRef>
              <c:f>'By age'!$B$10:$D$10</c:f>
              <c:numCache>
                <c:formatCode>General</c:formatCode>
                <c:ptCount val="3"/>
                <c:pt idx="0">
                  <c:v>13</c:v>
                </c:pt>
                <c:pt idx="1">
                  <c:v>2.2000000000000002</c:v>
                </c:pt>
                <c:pt idx="2">
                  <c:v>29.7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C80-49D1-A80D-C6192A5148E8}"/>
            </c:ext>
          </c:extLst>
        </c:ser>
        <c:ser>
          <c:idx val="8"/>
          <c:order val="8"/>
          <c:tx>
            <c:strRef>
              <c:f>'By age'!$A$11</c:f>
              <c:strCache>
                <c:ptCount val="1"/>
                <c:pt idx="0">
                  <c:v>18-25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age'!$B$2:$D$2</c:f>
              <c:strCache>
                <c:ptCount val="3"/>
                <c:pt idx="0">
                  <c:v>Past 30-day Rx painkiller use for any reason</c:v>
                </c:pt>
                <c:pt idx="1">
                  <c:v>Past 30-day painkiller use to get high</c:v>
                </c:pt>
                <c:pt idx="2">
                  <c:v>Past year prevalence of receiving Rx painkiller</c:v>
                </c:pt>
              </c:strCache>
            </c:strRef>
          </c:cat>
          <c:val>
            <c:numRef>
              <c:f>'By age'!$B$11:$D$11</c:f>
              <c:numCache>
                <c:formatCode>General</c:formatCode>
                <c:ptCount val="3"/>
                <c:pt idx="0">
                  <c:v>9.1999999999999993</c:v>
                </c:pt>
                <c:pt idx="1">
                  <c:v>3.5</c:v>
                </c:pt>
                <c:pt idx="2" formatCode="0.0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C80-49D1-A80D-C6192A5148E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55690000"/>
        <c:axId val="455690392"/>
      </c:barChart>
      <c:catAx>
        <c:axId val="455690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5690392"/>
        <c:crosses val="autoZero"/>
        <c:auto val="1"/>
        <c:lblAlgn val="ctr"/>
        <c:lblOffset val="100"/>
        <c:noMultiLvlLbl val="0"/>
      </c:catAx>
      <c:valAx>
        <c:axId val="455690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Weighted 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5690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'By age'!$A$16</c:f>
              <c:strCache>
                <c:ptCount val="1"/>
                <c:pt idx="0">
                  <c:v>18-20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age'!$B$15:$D$15</c:f>
              <c:strCache>
                <c:ptCount val="3"/>
                <c:pt idx="0">
                  <c:v>Great or moderate risk of using Rx painkillers for a non-medical reason</c:v>
                </c:pt>
                <c:pt idx="1">
                  <c:v>Given or shared Rx drugs with someone</c:v>
                </c:pt>
                <c:pt idx="2">
                  <c:v>Medication locked or safely stored away </c:v>
                </c:pt>
              </c:strCache>
            </c:strRef>
          </c:cat>
          <c:val>
            <c:numRef>
              <c:f>'By age'!$B$16:$D$16</c:f>
              <c:numCache>
                <c:formatCode>0.0</c:formatCode>
                <c:ptCount val="3"/>
                <c:pt idx="0">
                  <c:v>78.5</c:v>
                </c:pt>
                <c:pt idx="1">
                  <c:v>7.1</c:v>
                </c:pt>
                <c:pt idx="2">
                  <c:v>42.3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C8-41B1-A0E0-A01741CE1160}"/>
            </c:ext>
          </c:extLst>
        </c:ser>
        <c:ser>
          <c:idx val="1"/>
          <c:order val="1"/>
          <c:tx>
            <c:strRef>
              <c:f>'By age'!$A$17</c:f>
              <c:strCache>
                <c:ptCount val="1"/>
                <c:pt idx="0">
                  <c:v>21-25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age'!$B$15:$D$15</c:f>
              <c:strCache>
                <c:ptCount val="3"/>
                <c:pt idx="0">
                  <c:v>Great or moderate risk of using Rx painkillers for a non-medical reason</c:v>
                </c:pt>
                <c:pt idx="1">
                  <c:v>Given or shared Rx drugs with someone</c:v>
                </c:pt>
                <c:pt idx="2">
                  <c:v>Medication locked or safely stored away </c:v>
                </c:pt>
              </c:strCache>
            </c:strRef>
          </c:cat>
          <c:val>
            <c:numRef>
              <c:f>'By age'!$B$17:$D$17</c:f>
              <c:numCache>
                <c:formatCode>0.0</c:formatCode>
                <c:ptCount val="3"/>
                <c:pt idx="0">
                  <c:v>84</c:v>
                </c:pt>
                <c:pt idx="1">
                  <c:v>6.6</c:v>
                </c:pt>
                <c:pt idx="2">
                  <c:v>36.9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C8-41B1-A0E0-A01741CE1160}"/>
            </c:ext>
          </c:extLst>
        </c:ser>
        <c:ser>
          <c:idx val="2"/>
          <c:order val="2"/>
          <c:tx>
            <c:strRef>
              <c:f>'By age'!$A$18</c:f>
              <c:strCache>
                <c:ptCount val="1"/>
                <c:pt idx="0">
                  <c:v>26-30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age'!$B$15:$D$15</c:f>
              <c:strCache>
                <c:ptCount val="3"/>
                <c:pt idx="0">
                  <c:v>Great or moderate risk of using Rx painkillers for a non-medical reason</c:v>
                </c:pt>
                <c:pt idx="1">
                  <c:v>Given or shared Rx drugs with someone</c:v>
                </c:pt>
                <c:pt idx="2">
                  <c:v>Medication locked or safely stored away </c:v>
                </c:pt>
              </c:strCache>
            </c:strRef>
          </c:cat>
          <c:val>
            <c:numRef>
              <c:f>'By age'!$B$18:$D$18</c:f>
              <c:numCache>
                <c:formatCode>General</c:formatCode>
                <c:ptCount val="3"/>
                <c:pt idx="0">
                  <c:v>85.6</c:v>
                </c:pt>
                <c:pt idx="1">
                  <c:v>6.4</c:v>
                </c:pt>
                <c:pt idx="2">
                  <c:v>40.299999999999997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C8-41B1-A0E0-A01741CE1160}"/>
            </c:ext>
          </c:extLst>
        </c:ser>
        <c:ser>
          <c:idx val="3"/>
          <c:order val="3"/>
          <c:tx>
            <c:strRef>
              <c:f>'By age'!$A$19</c:f>
              <c:strCache>
                <c:ptCount val="1"/>
                <c:pt idx="0">
                  <c:v>31-40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age'!$B$15:$D$15</c:f>
              <c:strCache>
                <c:ptCount val="3"/>
                <c:pt idx="0">
                  <c:v>Great or moderate risk of using Rx painkillers for a non-medical reason</c:v>
                </c:pt>
                <c:pt idx="1">
                  <c:v>Given or shared Rx drugs with someone</c:v>
                </c:pt>
                <c:pt idx="2">
                  <c:v>Medication locked or safely stored away </c:v>
                </c:pt>
              </c:strCache>
            </c:strRef>
          </c:cat>
          <c:val>
            <c:numRef>
              <c:f>'By age'!$B$19:$D$19</c:f>
              <c:numCache>
                <c:formatCode>General</c:formatCode>
                <c:ptCount val="3"/>
                <c:pt idx="0">
                  <c:v>86.4</c:v>
                </c:pt>
                <c:pt idx="1">
                  <c:v>6.3</c:v>
                </c:pt>
                <c:pt idx="2">
                  <c:v>42.4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EC8-41B1-A0E0-A01741CE1160}"/>
            </c:ext>
          </c:extLst>
        </c:ser>
        <c:ser>
          <c:idx val="4"/>
          <c:order val="4"/>
          <c:tx>
            <c:strRef>
              <c:f>'By age'!$A$20</c:f>
              <c:strCache>
                <c:ptCount val="1"/>
                <c:pt idx="0">
                  <c:v>41-50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age'!$B$15:$D$15</c:f>
              <c:strCache>
                <c:ptCount val="3"/>
                <c:pt idx="0">
                  <c:v>Great or moderate risk of using Rx painkillers for a non-medical reason</c:v>
                </c:pt>
                <c:pt idx="1">
                  <c:v>Given or shared Rx drugs with someone</c:v>
                </c:pt>
                <c:pt idx="2">
                  <c:v>Medication locked or safely stored away </c:v>
                </c:pt>
              </c:strCache>
            </c:strRef>
          </c:cat>
          <c:val>
            <c:numRef>
              <c:f>'By age'!$B$20:$D$20</c:f>
              <c:numCache>
                <c:formatCode>General</c:formatCode>
                <c:ptCount val="3"/>
                <c:pt idx="0">
                  <c:v>86.8</c:v>
                </c:pt>
                <c:pt idx="1">
                  <c:v>6.2</c:v>
                </c:pt>
                <c:pt idx="2">
                  <c:v>37.799999999999997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EC8-41B1-A0E0-A01741CE1160}"/>
            </c:ext>
          </c:extLst>
        </c:ser>
        <c:ser>
          <c:idx val="5"/>
          <c:order val="5"/>
          <c:tx>
            <c:strRef>
              <c:f>'By age'!$A$21</c:f>
              <c:strCache>
                <c:ptCount val="1"/>
                <c:pt idx="0">
                  <c:v>51-60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age'!$B$15:$D$15</c:f>
              <c:strCache>
                <c:ptCount val="3"/>
                <c:pt idx="0">
                  <c:v>Great or moderate risk of using Rx painkillers for a non-medical reason</c:v>
                </c:pt>
                <c:pt idx="1">
                  <c:v>Given or shared Rx drugs with someone</c:v>
                </c:pt>
                <c:pt idx="2">
                  <c:v>Medication locked or safely stored away </c:v>
                </c:pt>
              </c:strCache>
            </c:strRef>
          </c:cat>
          <c:val>
            <c:numRef>
              <c:f>'By age'!$B$21:$D$21</c:f>
              <c:numCache>
                <c:formatCode>General</c:formatCode>
                <c:ptCount val="3"/>
                <c:pt idx="0">
                  <c:v>91</c:v>
                </c:pt>
                <c:pt idx="1">
                  <c:v>4.0999999999999996</c:v>
                </c:pt>
                <c:pt idx="2">
                  <c:v>39.4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EC8-41B1-A0E0-A01741CE1160}"/>
            </c:ext>
          </c:extLst>
        </c:ser>
        <c:ser>
          <c:idx val="6"/>
          <c:order val="6"/>
          <c:tx>
            <c:strRef>
              <c:f>'By age'!$A$22</c:f>
              <c:strCache>
                <c:ptCount val="1"/>
                <c:pt idx="0">
                  <c:v>61-70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age'!$B$15:$D$15</c:f>
              <c:strCache>
                <c:ptCount val="3"/>
                <c:pt idx="0">
                  <c:v>Great or moderate risk of using Rx painkillers for a non-medical reason</c:v>
                </c:pt>
                <c:pt idx="1">
                  <c:v>Given or shared Rx drugs with someone</c:v>
                </c:pt>
                <c:pt idx="2">
                  <c:v>Medication locked or safely stored away </c:v>
                </c:pt>
              </c:strCache>
            </c:strRef>
          </c:cat>
          <c:val>
            <c:numRef>
              <c:f>'By age'!$B$22:$D$22</c:f>
              <c:numCache>
                <c:formatCode>General</c:formatCode>
                <c:ptCount val="3"/>
                <c:pt idx="0">
                  <c:v>92.8</c:v>
                </c:pt>
                <c:pt idx="1">
                  <c:v>4.8</c:v>
                </c:pt>
                <c:pt idx="2">
                  <c:v>33.200000000000003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EC8-41B1-A0E0-A01741CE1160}"/>
            </c:ext>
          </c:extLst>
        </c:ser>
        <c:ser>
          <c:idx val="7"/>
          <c:order val="7"/>
          <c:tx>
            <c:strRef>
              <c:f>'By age'!$A$23</c:f>
              <c:strCache>
                <c:ptCount val="1"/>
                <c:pt idx="0">
                  <c:v>70+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age'!$B$15:$D$15</c:f>
              <c:strCache>
                <c:ptCount val="3"/>
                <c:pt idx="0">
                  <c:v>Great or moderate risk of using Rx painkillers for a non-medical reason</c:v>
                </c:pt>
                <c:pt idx="1">
                  <c:v>Given or shared Rx drugs with someone</c:v>
                </c:pt>
                <c:pt idx="2">
                  <c:v>Medication locked or safely stored away </c:v>
                </c:pt>
              </c:strCache>
            </c:strRef>
          </c:cat>
          <c:val>
            <c:numRef>
              <c:f>'By age'!$B$23:$D$23</c:f>
              <c:numCache>
                <c:formatCode>General</c:formatCode>
                <c:ptCount val="3"/>
                <c:pt idx="0">
                  <c:v>92.8</c:v>
                </c:pt>
                <c:pt idx="1">
                  <c:v>2.6</c:v>
                </c:pt>
                <c:pt idx="2">
                  <c:v>37.6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EC8-41B1-A0E0-A01741CE1160}"/>
            </c:ext>
          </c:extLst>
        </c:ser>
        <c:ser>
          <c:idx val="8"/>
          <c:order val="8"/>
          <c:tx>
            <c:strRef>
              <c:f>'By age'!$A$24</c:f>
              <c:strCache>
                <c:ptCount val="1"/>
                <c:pt idx="0">
                  <c:v>18-25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age'!$B$15:$D$15</c:f>
              <c:strCache>
                <c:ptCount val="3"/>
                <c:pt idx="0">
                  <c:v>Great or moderate risk of using Rx painkillers for a non-medical reason</c:v>
                </c:pt>
                <c:pt idx="1">
                  <c:v>Given or shared Rx drugs with someone</c:v>
                </c:pt>
                <c:pt idx="2">
                  <c:v>Medication locked or safely stored away </c:v>
                </c:pt>
              </c:strCache>
            </c:strRef>
          </c:cat>
          <c:val>
            <c:numRef>
              <c:f>'By age'!$B$24:$D$24</c:f>
              <c:numCache>
                <c:formatCode>General</c:formatCode>
                <c:ptCount val="3"/>
                <c:pt idx="0" formatCode="0.0">
                  <c:v>82</c:v>
                </c:pt>
                <c:pt idx="1">
                  <c:v>6.8</c:v>
                </c:pt>
                <c:pt idx="2" formatCode="0.0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EC8-41B1-A0E0-A01741CE116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55691176"/>
        <c:axId val="455691568"/>
      </c:barChart>
      <c:catAx>
        <c:axId val="455691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5691568"/>
        <c:crosses val="autoZero"/>
        <c:auto val="1"/>
        <c:lblAlgn val="ctr"/>
        <c:lblOffset val="100"/>
        <c:noMultiLvlLbl val="0"/>
      </c:catAx>
      <c:valAx>
        <c:axId val="455691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Weighted 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5691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'by race_ethnicity'!$B$4</c:f>
              <c:strCache>
                <c:ptCount val="1"/>
                <c:pt idx="0">
                  <c:v>Non-Hispanic White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6666666666666666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D49-4A9F-9FFE-FB1DC23D4508}"/>
                </c:ext>
              </c:extLst>
            </c:dLbl>
            <c:dLbl>
              <c:idx val="2"/>
              <c:layout>
                <c:manualLayout>
                  <c:x val="-1.9444444444444445E-2"/>
                  <c:y val="9.25925925925925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D49-4A9F-9FFE-FB1DC23D4508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'by race_ethnicity'!$A$5:$A$7</c:f>
              <c:strCache>
                <c:ptCount val="3"/>
                <c:pt idx="0">
                  <c:v>Past 30-day prescription painkiller use </c:v>
                </c:pt>
                <c:pt idx="1">
                  <c:v>Past 30-day painkiller use to get high</c:v>
                </c:pt>
                <c:pt idx="2">
                  <c:v>Prevalence of receiving prescription painkiller past year</c:v>
                </c:pt>
              </c:strCache>
            </c:strRef>
          </c:cat>
          <c:val>
            <c:numRef>
              <c:f>'by race_ethnicity'!$B$5:$B$7</c:f>
              <c:numCache>
                <c:formatCode>0.0</c:formatCode>
                <c:ptCount val="3"/>
                <c:pt idx="0">
                  <c:v>13.5</c:v>
                </c:pt>
                <c:pt idx="1">
                  <c:v>2.3431999999999999</c:v>
                </c:pt>
                <c:pt idx="2">
                  <c:v>28.9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49-4A9F-9FFE-FB1DC23D4508}"/>
            </c:ext>
          </c:extLst>
        </c:ser>
        <c:ser>
          <c:idx val="1"/>
          <c:order val="1"/>
          <c:tx>
            <c:strRef>
              <c:f>'by race_ethnicity'!$C$4</c:f>
              <c:strCache>
                <c:ptCount val="1"/>
                <c:pt idx="0">
                  <c:v>Hispanic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'by race_ethnicity'!$A$5:$A$7</c:f>
              <c:strCache>
                <c:ptCount val="3"/>
                <c:pt idx="0">
                  <c:v>Past 30-day prescription painkiller use </c:v>
                </c:pt>
                <c:pt idx="1">
                  <c:v>Past 30-day painkiller use to get high</c:v>
                </c:pt>
                <c:pt idx="2">
                  <c:v>Prevalence of receiving prescription painkiller past year</c:v>
                </c:pt>
              </c:strCache>
            </c:strRef>
          </c:cat>
          <c:val>
            <c:numRef>
              <c:f>'by race_ethnicity'!$C$5:$C$7</c:f>
              <c:numCache>
                <c:formatCode>0.0</c:formatCode>
                <c:ptCount val="3"/>
                <c:pt idx="0">
                  <c:v>11</c:v>
                </c:pt>
                <c:pt idx="1">
                  <c:v>3</c:v>
                </c:pt>
                <c:pt idx="2">
                  <c:v>24.2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D49-4A9F-9FFE-FB1DC23D4508}"/>
            </c:ext>
          </c:extLst>
        </c:ser>
        <c:ser>
          <c:idx val="2"/>
          <c:order val="2"/>
          <c:tx>
            <c:strRef>
              <c:f>'by race_ethnicity'!$D$4</c:f>
              <c:strCache>
                <c:ptCount val="1"/>
                <c:pt idx="0">
                  <c:v>Native American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0"/>
                  <c:y val="-1.38888888888888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D49-4A9F-9FFE-FB1DC23D4508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'by race_ethnicity'!$A$5:$A$7</c:f>
              <c:strCache>
                <c:ptCount val="3"/>
                <c:pt idx="0">
                  <c:v>Past 30-day prescription painkiller use </c:v>
                </c:pt>
                <c:pt idx="1">
                  <c:v>Past 30-day painkiller use to get high</c:v>
                </c:pt>
                <c:pt idx="2">
                  <c:v>Prevalence of receiving prescription painkiller past year</c:v>
                </c:pt>
              </c:strCache>
            </c:strRef>
          </c:cat>
          <c:val>
            <c:numRef>
              <c:f>'by race_ethnicity'!$D$5:$D$7</c:f>
              <c:numCache>
                <c:formatCode>0.0</c:formatCode>
                <c:ptCount val="3"/>
                <c:pt idx="0">
                  <c:v>9</c:v>
                </c:pt>
                <c:pt idx="1">
                  <c:v>2.9</c:v>
                </c:pt>
                <c:pt idx="2">
                  <c:v>22.4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D49-4A9F-9FFE-FB1DC23D4508}"/>
            </c:ext>
          </c:extLst>
        </c:ser>
        <c:ser>
          <c:idx val="3"/>
          <c:order val="3"/>
          <c:tx>
            <c:strRef>
              <c:f>'by race_ethnicity'!$E$4</c:f>
              <c:strCache>
                <c:ptCount val="1"/>
                <c:pt idx="0">
                  <c:v>Other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5000000000000001E-2"/>
                  <c:y val="9.25925925925925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D49-4A9F-9FFE-FB1DC23D4508}"/>
                </c:ext>
              </c:extLst>
            </c:dLbl>
            <c:dLbl>
              <c:idx val="2"/>
              <c:layout>
                <c:manualLayout>
                  <c:x val="3.0555555555555659E-2"/>
                  <c:y val="-2.121889068003332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D49-4A9F-9FFE-FB1DC23D4508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'by race_ethnicity'!$A$5:$A$7</c:f>
              <c:strCache>
                <c:ptCount val="3"/>
                <c:pt idx="0">
                  <c:v>Past 30-day prescription painkiller use </c:v>
                </c:pt>
                <c:pt idx="1">
                  <c:v>Past 30-day painkiller use to get high</c:v>
                </c:pt>
                <c:pt idx="2">
                  <c:v>Prevalence of receiving prescription painkiller past year</c:v>
                </c:pt>
              </c:strCache>
            </c:strRef>
          </c:cat>
          <c:val>
            <c:numRef>
              <c:f>'by race_ethnicity'!$E$5:$E$7</c:f>
              <c:numCache>
                <c:formatCode>0.0</c:formatCode>
                <c:ptCount val="3"/>
                <c:pt idx="0">
                  <c:v>12.4</c:v>
                </c:pt>
                <c:pt idx="1">
                  <c:v>3.9</c:v>
                </c:pt>
                <c:pt idx="2">
                  <c:v>23.1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D49-4A9F-9FFE-FB1DC23D450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55692352"/>
        <c:axId val="455692744"/>
      </c:barChart>
      <c:catAx>
        <c:axId val="4556923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55692744"/>
        <c:crosses val="autoZero"/>
        <c:auto val="1"/>
        <c:lblAlgn val="ctr"/>
        <c:lblOffset val="100"/>
        <c:noMultiLvlLbl val="0"/>
      </c:catAx>
      <c:valAx>
        <c:axId val="4556927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Weighted Percent</a:t>
                </a:r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crossAx val="455692352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'by race_ethnicity'!$B$18</c:f>
              <c:strCache>
                <c:ptCount val="1"/>
                <c:pt idx="0">
                  <c:v>Non-Hispanic White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247191011235955E-2"/>
                  <c:y val="1.38888888888888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7B9-4CC1-8DFD-F044094AEE80}"/>
                </c:ext>
              </c:extLst>
            </c:dLbl>
            <c:dLbl>
              <c:idx val="1"/>
              <c:layout>
                <c:manualLayout>
                  <c:x val="-1.7478152309612985E-2"/>
                  <c:y val="-8.487556272013328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7B9-4CC1-8DFD-F044094AEE80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'by race_ethnicity'!$A$19:$A$21</c:f>
              <c:strCache>
                <c:ptCount val="3"/>
                <c:pt idx="0">
                  <c:v>Great or moderate risk of using Rx painkillers for a non-medical reason</c:v>
                </c:pt>
                <c:pt idx="1">
                  <c:v>Given or shared Rx drugs with someone</c:v>
                </c:pt>
                <c:pt idx="2">
                  <c:v>Medication locked or safely stored away </c:v>
                </c:pt>
              </c:strCache>
            </c:strRef>
          </c:cat>
          <c:val>
            <c:numRef>
              <c:f>'by race_ethnicity'!$B$19:$B$21</c:f>
              <c:numCache>
                <c:formatCode>0.0</c:formatCode>
                <c:ptCount val="3"/>
                <c:pt idx="0">
                  <c:v>91</c:v>
                </c:pt>
                <c:pt idx="1">
                  <c:v>5.9</c:v>
                </c:pt>
                <c:pt idx="2">
                  <c:v>30.7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B9-4CC1-8DFD-F044094AEE80}"/>
            </c:ext>
          </c:extLst>
        </c:ser>
        <c:ser>
          <c:idx val="1"/>
          <c:order val="1"/>
          <c:tx>
            <c:strRef>
              <c:f>'by race_ethnicity'!$C$18</c:f>
              <c:strCache>
                <c:ptCount val="1"/>
                <c:pt idx="0">
                  <c:v>Hispanic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7.4906367041198277E-3"/>
                  <c:y val="-2.121889068003332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7B9-4CC1-8DFD-F044094AEE80}"/>
                </c:ext>
              </c:extLst>
            </c:dLbl>
            <c:dLbl>
              <c:idx val="2"/>
              <c:layout>
                <c:manualLayout>
                  <c:x val="-7.49063670411975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7B9-4CC1-8DFD-F044094AEE80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'by race_ethnicity'!$A$19:$A$21</c:f>
              <c:strCache>
                <c:ptCount val="3"/>
                <c:pt idx="0">
                  <c:v>Great or moderate risk of using Rx painkillers for a non-medical reason</c:v>
                </c:pt>
                <c:pt idx="1">
                  <c:v>Given or shared Rx drugs with someone</c:v>
                </c:pt>
                <c:pt idx="2">
                  <c:v>Medication locked or safely stored away </c:v>
                </c:pt>
              </c:strCache>
            </c:strRef>
          </c:cat>
          <c:val>
            <c:numRef>
              <c:f>'by race_ethnicity'!$C$19:$C$21</c:f>
              <c:numCache>
                <c:formatCode>0.0</c:formatCode>
                <c:ptCount val="3"/>
                <c:pt idx="0">
                  <c:v>87</c:v>
                </c:pt>
                <c:pt idx="1">
                  <c:v>4.8</c:v>
                </c:pt>
                <c:pt idx="2">
                  <c:v>43.8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B9-4CC1-8DFD-F044094AEE80}"/>
            </c:ext>
          </c:extLst>
        </c:ser>
        <c:ser>
          <c:idx val="2"/>
          <c:order val="2"/>
          <c:tx>
            <c:strRef>
              <c:f>'by race_ethnicity'!$D$18</c:f>
              <c:strCache>
                <c:ptCount val="1"/>
                <c:pt idx="0">
                  <c:v>Native American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9875156054931337E-3"/>
                  <c:y val="4.62962962962960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7B9-4CC1-8DFD-F044094AEE80}"/>
                </c:ext>
              </c:extLst>
            </c:dLbl>
            <c:dLbl>
              <c:idx val="1"/>
              <c:layout>
                <c:manualLayout>
                  <c:x val="1.9379844961239599E-3"/>
                  <c:y val="3.98550724637680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B9-4CC1-8DFD-F044094AEE80}"/>
                </c:ext>
              </c:extLst>
            </c:dLbl>
            <c:dLbl>
              <c:idx val="2"/>
              <c:layout>
                <c:manualLayout>
                  <c:x val="1.2484394506866416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7B9-4CC1-8DFD-F044094AEE80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'by race_ethnicity'!$A$19:$A$21</c:f>
              <c:strCache>
                <c:ptCount val="3"/>
                <c:pt idx="0">
                  <c:v>Great or moderate risk of using Rx painkillers for a non-medical reason</c:v>
                </c:pt>
                <c:pt idx="1">
                  <c:v>Given or shared Rx drugs with someone</c:v>
                </c:pt>
                <c:pt idx="2">
                  <c:v>Medication locked or safely stored away </c:v>
                </c:pt>
              </c:strCache>
            </c:strRef>
          </c:cat>
          <c:val>
            <c:numRef>
              <c:f>'by race_ethnicity'!$D$19:$D$21</c:f>
              <c:numCache>
                <c:formatCode>0.0</c:formatCode>
                <c:ptCount val="3"/>
                <c:pt idx="0">
                  <c:v>84.7</c:v>
                </c:pt>
                <c:pt idx="1">
                  <c:v>4.7</c:v>
                </c:pt>
                <c:pt idx="2">
                  <c:v>45.2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7B9-4CC1-8DFD-F044094AEE80}"/>
            </c:ext>
          </c:extLst>
        </c:ser>
        <c:ser>
          <c:idx val="3"/>
          <c:order val="3"/>
          <c:tx>
            <c:strRef>
              <c:f>'by race_ethnicity'!$E$18</c:f>
              <c:strCache>
                <c:ptCount val="1"/>
                <c:pt idx="0">
                  <c:v>Other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746566791510611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7B9-4CC1-8DFD-F044094AEE80}"/>
                </c:ext>
              </c:extLst>
            </c:dLbl>
            <c:dLbl>
              <c:idx val="1"/>
              <c:layout>
                <c:manualLayout>
                  <c:x val="1.9975031210986267E-2"/>
                  <c:y val="8.487556272013328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7B9-4CC1-8DFD-F044094AEE80}"/>
                </c:ext>
              </c:extLst>
            </c:dLbl>
            <c:dLbl>
              <c:idx val="2"/>
              <c:layout>
                <c:manualLayout>
                  <c:x val="1.5503875968992248E-2"/>
                  <c:y val="1.086956521739127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7B9-4CC1-8DFD-F044094AEE80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'by race_ethnicity'!$A$19:$A$21</c:f>
              <c:strCache>
                <c:ptCount val="3"/>
                <c:pt idx="0">
                  <c:v>Great or moderate risk of using Rx painkillers for a non-medical reason</c:v>
                </c:pt>
                <c:pt idx="1">
                  <c:v>Given or shared Rx drugs with someone</c:v>
                </c:pt>
                <c:pt idx="2">
                  <c:v>Medication locked or safely stored away </c:v>
                </c:pt>
              </c:strCache>
            </c:strRef>
          </c:cat>
          <c:val>
            <c:numRef>
              <c:f>'by race_ethnicity'!$E$19:$E$21</c:f>
              <c:numCache>
                <c:formatCode>0.0</c:formatCode>
                <c:ptCount val="3"/>
                <c:pt idx="0">
                  <c:v>83.5</c:v>
                </c:pt>
                <c:pt idx="1">
                  <c:v>5.8</c:v>
                </c:pt>
                <c:pt idx="2">
                  <c:v>40.5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D7B9-4CC1-8DFD-F044094AEE8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55693528"/>
        <c:axId val="227567224"/>
      </c:barChart>
      <c:catAx>
        <c:axId val="455693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27567224"/>
        <c:crosses val="autoZero"/>
        <c:auto val="1"/>
        <c:lblAlgn val="ctr"/>
        <c:lblOffset val="100"/>
        <c:noMultiLvlLbl val="0"/>
      </c:catAx>
      <c:valAx>
        <c:axId val="22756722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Weighted Percent</a:t>
                </a:r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crossAx val="455693528"/>
        <c:crosses val="autoZero"/>
        <c:crossBetween val="between"/>
        <c:majorUnit val="20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'by LGBT, military'!$D$2</c:f>
              <c:strCache>
                <c:ptCount val="1"/>
                <c:pt idx="0">
                  <c:v>Whole Sample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LGBT, military'!$A$3:$A$8</c:f>
              <c:strCache>
                <c:ptCount val="6"/>
                <c:pt idx="0">
                  <c:v>Past 30-day Rx painkiller use for any reason</c:v>
                </c:pt>
                <c:pt idx="1">
                  <c:v>Past 30-day painkiller use to get high</c:v>
                </c:pt>
                <c:pt idx="2">
                  <c:v>Prevalence of receiving Rx painkiller past year</c:v>
                </c:pt>
                <c:pt idx="3">
                  <c:v>Great/moderate risk of harm using Rx painkillers for a non-medical reason</c:v>
                </c:pt>
                <c:pt idx="4">
                  <c:v>Given/shared prescription drugs with someone past year</c:v>
                </c:pt>
                <c:pt idx="5">
                  <c:v>Medication locked or safely stored away</c:v>
                </c:pt>
              </c:strCache>
            </c:strRef>
          </c:cat>
          <c:val>
            <c:numRef>
              <c:f>'by LGBT, military'!$D$3:$D$8</c:f>
              <c:numCache>
                <c:formatCode>0.0</c:formatCode>
                <c:ptCount val="6"/>
                <c:pt idx="0">
                  <c:v>15.6</c:v>
                </c:pt>
                <c:pt idx="1">
                  <c:v>3.9</c:v>
                </c:pt>
                <c:pt idx="2">
                  <c:v>29.9</c:v>
                </c:pt>
                <c:pt idx="3">
                  <c:v>85</c:v>
                </c:pt>
                <c:pt idx="4">
                  <c:v>6</c:v>
                </c:pt>
                <c:pt idx="5">
                  <c:v>38.200000000000003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FA-4351-9225-AE7AB59EA6E9}"/>
            </c:ext>
          </c:extLst>
        </c:ser>
        <c:ser>
          <c:idx val="1"/>
          <c:order val="1"/>
          <c:tx>
            <c:strRef>
              <c:f>'by LGBT, military'!$B$2</c:f>
              <c:strCache>
                <c:ptCount val="1"/>
                <c:pt idx="0">
                  <c:v>Military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LGBT, military'!$A$3:$A$8</c:f>
              <c:strCache>
                <c:ptCount val="6"/>
                <c:pt idx="0">
                  <c:v>Past 30-day Rx painkiller use for any reason</c:v>
                </c:pt>
                <c:pt idx="1">
                  <c:v>Past 30-day painkiller use to get high</c:v>
                </c:pt>
                <c:pt idx="2">
                  <c:v>Prevalence of receiving Rx painkiller past year</c:v>
                </c:pt>
                <c:pt idx="3">
                  <c:v>Great/moderate risk of harm using Rx painkillers for a non-medical reason</c:v>
                </c:pt>
                <c:pt idx="4">
                  <c:v>Given/shared prescription drugs with someone past year</c:v>
                </c:pt>
                <c:pt idx="5">
                  <c:v>Medication locked or safely stored away</c:v>
                </c:pt>
              </c:strCache>
            </c:strRef>
          </c:cat>
          <c:val>
            <c:numRef>
              <c:f>'by LGBT, military'!$B$3:$B$8</c:f>
              <c:numCache>
                <c:formatCode>General</c:formatCode>
                <c:ptCount val="6"/>
                <c:pt idx="0">
                  <c:v>22.3</c:v>
                </c:pt>
                <c:pt idx="1">
                  <c:v>6.8</c:v>
                </c:pt>
                <c:pt idx="2" formatCode="0.0">
                  <c:v>62.9</c:v>
                </c:pt>
                <c:pt idx="3">
                  <c:v>81.099999999999994</c:v>
                </c:pt>
                <c:pt idx="4" formatCode="0.0">
                  <c:v>8.5</c:v>
                </c:pt>
                <c:pt idx="5" formatCode="0.0">
                  <c:v>37.200000000000003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FA-4351-9225-AE7AB59EA6E9}"/>
            </c:ext>
          </c:extLst>
        </c:ser>
        <c:ser>
          <c:idx val="2"/>
          <c:order val="2"/>
          <c:tx>
            <c:strRef>
              <c:f>'by LGBT, military'!$C$2</c:f>
              <c:strCache>
                <c:ptCount val="1"/>
                <c:pt idx="0">
                  <c:v>LGBT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1.0416666666666666E-2"/>
                  <c:y val="5.536332179930789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7FA-4351-9225-AE7AB59EA6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LGBT, military'!$A$3:$A$8</c:f>
              <c:strCache>
                <c:ptCount val="6"/>
                <c:pt idx="0">
                  <c:v>Past 30-day Rx painkiller use for any reason</c:v>
                </c:pt>
                <c:pt idx="1">
                  <c:v>Past 30-day painkiller use to get high</c:v>
                </c:pt>
                <c:pt idx="2">
                  <c:v>Prevalence of receiving Rx painkiller past year</c:v>
                </c:pt>
                <c:pt idx="3">
                  <c:v>Great/moderate risk of harm using Rx painkillers for a non-medical reason</c:v>
                </c:pt>
                <c:pt idx="4">
                  <c:v>Given/shared prescription drugs with someone past year</c:v>
                </c:pt>
                <c:pt idx="5">
                  <c:v>Medication locked or safely stored away</c:v>
                </c:pt>
              </c:strCache>
            </c:strRef>
          </c:cat>
          <c:val>
            <c:numRef>
              <c:f>'by LGBT, military'!$C$3:$C$8</c:f>
              <c:numCache>
                <c:formatCode>General</c:formatCode>
                <c:ptCount val="6"/>
                <c:pt idx="0" formatCode="0.0">
                  <c:v>22.5</c:v>
                </c:pt>
                <c:pt idx="1">
                  <c:v>8.5</c:v>
                </c:pt>
                <c:pt idx="2">
                  <c:v>35.6</c:v>
                </c:pt>
                <c:pt idx="3">
                  <c:v>80.7</c:v>
                </c:pt>
                <c:pt idx="4">
                  <c:v>13.8</c:v>
                </c:pt>
                <c:pt idx="5">
                  <c:v>41.3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FA-4351-9225-AE7AB59EA6E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27568008"/>
        <c:axId val="227568400"/>
      </c:barChart>
      <c:catAx>
        <c:axId val="227568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568400"/>
        <c:crosses val="autoZero"/>
        <c:auto val="1"/>
        <c:lblAlgn val="ctr"/>
        <c:lblOffset val="100"/>
        <c:noMultiLvlLbl val="0"/>
      </c:catAx>
      <c:valAx>
        <c:axId val="227568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Weighted Percent</a:t>
                </a:r>
              </a:p>
            </c:rich>
          </c:tx>
          <c:layout>
            <c:manualLayout>
              <c:xMode val="edge"/>
              <c:yMode val="edge"/>
              <c:x val="8.2340879265091847E-3"/>
              <c:y val="0.1662196550690679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568008"/>
        <c:crosses val="autoZero"/>
        <c:crossBetween val="between"/>
        <c:majorUnit val="1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721981627296589"/>
          <c:y val="0.14351851851851852"/>
          <c:w val="0.84222462817147847"/>
          <c:h val="0.592322105570136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'2018 demo'!$B$1</c:f>
              <c:strCache>
                <c:ptCount val="1"/>
                <c:pt idx="0">
                  <c:v>Actual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1.553672316384180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39B-4737-9D53-2D942461A3E0}"/>
                </c:ext>
              </c:extLst>
            </c:dLbl>
            <c:dLbl>
              <c:idx val="4"/>
              <c:layout>
                <c:manualLayout>
                  <c:x val="-1.6949152542372985E-2"/>
                  <c:y val="5.20833440131528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39B-4737-9D53-2D942461A3E0}"/>
                </c:ext>
              </c:extLst>
            </c:dLbl>
            <c:dLbl>
              <c:idx val="5"/>
              <c:layout>
                <c:manualLayout>
                  <c:x val="-1.97740112994350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39B-4737-9D53-2D942461A3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'2018 demo'!$A$2:$A$9</c:f>
              <c:strCache>
                <c:ptCount val="8"/>
                <c:pt idx="0">
                  <c:v>18-20 (n=1,452)</c:v>
                </c:pt>
                <c:pt idx="1">
                  <c:v>21-25 (n=1,528)</c:v>
                </c:pt>
                <c:pt idx="2">
                  <c:v>26-30 (n=1,235)</c:v>
                </c:pt>
                <c:pt idx="3">
                  <c:v>31-40 (n=2,140)</c:v>
                </c:pt>
                <c:pt idx="4">
                  <c:v>41-50 (n=1,807)</c:v>
                </c:pt>
                <c:pt idx="5">
                  <c:v>51-60 (n=2,090)</c:v>
                </c:pt>
                <c:pt idx="6">
                  <c:v>61-70 (n=1583)</c:v>
                </c:pt>
                <c:pt idx="7">
                  <c:v>70+ (n=754)</c:v>
                </c:pt>
              </c:strCache>
            </c:strRef>
          </c:cat>
          <c:val>
            <c:numRef>
              <c:f>'2018 demo'!$B$2:$B$9</c:f>
              <c:numCache>
                <c:formatCode>0.0</c:formatCode>
                <c:ptCount val="8"/>
                <c:pt idx="0">
                  <c:v>11.53</c:v>
                </c:pt>
                <c:pt idx="1">
                  <c:v>12.14</c:v>
                </c:pt>
                <c:pt idx="2">
                  <c:v>9.81</c:v>
                </c:pt>
                <c:pt idx="3">
                  <c:v>17</c:v>
                </c:pt>
                <c:pt idx="4">
                  <c:v>14.35</c:v>
                </c:pt>
                <c:pt idx="5">
                  <c:v>16.600000000000001</c:v>
                </c:pt>
                <c:pt idx="6">
                  <c:v>12.57</c:v>
                </c:pt>
                <c:pt idx="7">
                  <c:v>5.99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9B-4737-9D53-2D942461A3E0}"/>
            </c:ext>
          </c:extLst>
        </c:ser>
        <c:ser>
          <c:idx val="1"/>
          <c:order val="1"/>
          <c:tx>
            <c:strRef>
              <c:f>'2018 demo'!$C$1</c:f>
              <c:strCache>
                <c:ptCount val="1"/>
                <c:pt idx="0">
                  <c:v>Weighted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5.649717514124293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39B-4737-9D53-2D942461A3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'2018 demo'!$A$2:$A$9</c:f>
              <c:strCache>
                <c:ptCount val="8"/>
                <c:pt idx="0">
                  <c:v>18-20 (n=1,452)</c:v>
                </c:pt>
                <c:pt idx="1">
                  <c:v>21-25 (n=1,528)</c:v>
                </c:pt>
                <c:pt idx="2">
                  <c:v>26-30 (n=1,235)</c:v>
                </c:pt>
                <c:pt idx="3">
                  <c:v>31-40 (n=2,140)</c:v>
                </c:pt>
                <c:pt idx="4">
                  <c:v>41-50 (n=1,807)</c:v>
                </c:pt>
                <c:pt idx="5">
                  <c:v>51-60 (n=2,090)</c:v>
                </c:pt>
                <c:pt idx="6">
                  <c:v>61-70 (n=1583)</c:v>
                </c:pt>
                <c:pt idx="7">
                  <c:v>70+ (n=754)</c:v>
                </c:pt>
              </c:strCache>
            </c:strRef>
          </c:cat>
          <c:val>
            <c:numRef>
              <c:f>'2018 demo'!$C$2:$C$9</c:f>
              <c:numCache>
                <c:formatCode>0.0</c:formatCode>
                <c:ptCount val="8"/>
                <c:pt idx="0">
                  <c:v>5.4</c:v>
                </c:pt>
                <c:pt idx="1">
                  <c:v>9.1</c:v>
                </c:pt>
                <c:pt idx="2">
                  <c:v>8.9</c:v>
                </c:pt>
                <c:pt idx="3">
                  <c:v>16.600000000000001</c:v>
                </c:pt>
                <c:pt idx="4">
                  <c:v>14.6</c:v>
                </c:pt>
                <c:pt idx="5">
                  <c:v>16.899999999999999</c:v>
                </c:pt>
                <c:pt idx="6">
                  <c:v>15.4</c:v>
                </c:pt>
                <c:pt idx="7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9B-4737-9D53-2D942461A3E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4104232"/>
        <c:axId val="164104624"/>
      </c:barChart>
      <c:catAx>
        <c:axId val="1641042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Age Range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104624"/>
        <c:crosses val="autoZero"/>
        <c:auto val="1"/>
        <c:lblAlgn val="ctr"/>
        <c:lblOffset val="100"/>
        <c:noMultiLvlLbl val="0"/>
      </c:catAx>
      <c:valAx>
        <c:axId val="164104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2.2551826148850037E-2"/>
              <c:y val="0.3842741929696098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104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401924759405075"/>
          <c:y val="2.8355934674832307E-2"/>
          <c:w val="0.3186281714785652"/>
          <c:h val="0.115741550824665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19413113901303"/>
          <c:y val="3.135240395828244E-2"/>
          <c:w val="0.84980586886098697"/>
          <c:h val="0.66584281112557242"/>
        </c:manualLayout>
      </c:layout>
      <c:lineChart>
        <c:grouping val="standard"/>
        <c:varyColors val="0"/>
        <c:ser>
          <c:idx val="0"/>
          <c:order val="0"/>
          <c:tx>
            <c:strRef>
              <c:f>'Rx Drug Trends'!$A$8</c:f>
              <c:strCache>
                <c:ptCount val="1"/>
                <c:pt idx="0">
                  <c:v>Past year prevalence of receiving Rx for painkillers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'Rx Drug Trends'!$B$7:$F$7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'Rx Drug Trends'!$B$8:$F$8</c:f>
              <c:numCache>
                <c:formatCode>General</c:formatCode>
                <c:ptCount val="5"/>
                <c:pt idx="0" formatCode="0.0">
                  <c:v>29</c:v>
                </c:pt>
                <c:pt idx="1">
                  <c:v>29.5</c:v>
                </c:pt>
                <c:pt idx="2">
                  <c:v>29.9</c:v>
                </c:pt>
                <c:pt idx="3" formatCode="0.0">
                  <c:v>28</c:v>
                </c:pt>
                <c:pt idx="4">
                  <c:v>25.9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D3D-48A4-A912-8E325DBD826B}"/>
            </c:ext>
          </c:extLst>
        </c:ser>
        <c:ser>
          <c:idx val="1"/>
          <c:order val="1"/>
          <c:tx>
            <c:strRef>
              <c:f>'Rx Drug Trends'!$A$9</c:f>
              <c:strCache>
                <c:ptCount val="1"/>
                <c:pt idx="0">
                  <c:v>Past 30-day Rx painkiller use for any reason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'Rx Drug Trends'!$B$7:$F$7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'Rx Drug Trends'!$B$9:$F$9</c:f>
              <c:numCache>
                <c:formatCode>General</c:formatCode>
                <c:ptCount val="5"/>
                <c:pt idx="0">
                  <c:v>14.3</c:v>
                </c:pt>
                <c:pt idx="1">
                  <c:v>15.1</c:v>
                </c:pt>
                <c:pt idx="2">
                  <c:v>15.6</c:v>
                </c:pt>
                <c:pt idx="3">
                  <c:v>13.5</c:v>
                </c:pt>
                <c:pt idx="4">
                  <c:v>11.9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D3D-48A4-A912-8E325DBD826B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33072968"/>
        <c:axId val="233073360"/>
      </c:lineChart>
      <c:catAx>
        <c:axId val="233072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3073360"/>
        <c:crosses val="autoZero"/>
        <c:auto val="1"/>
        <c:lblAlgn val="ctr"/>
        <c:lblOffset val="100"/>
        <c:noMultiLvlLbl val="0"/>
      </c:catAx>
      <c:valAx>
        <c:axId val="233073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Wedighted Percent</a:t>
                </a:r>
              </a:p>
            </c:rich>
          </c:tx>
          <c:layout>
            <c:manualLayout>
              <c:xMode val="edge"/>
              <c:yMode val="edge"/>
              <c:x val="1.2280701754385965E-2"/>
              <c:y val="0.1310239073376697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3072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'Rx Drug Trends'!$A$12</c:f>
              <c:strCache>
                <c:ptCount val="1"/>
                <c:pt idx="0">
                  <c:v>Perceived moderate or great risk of harm of misusing Rx painkillers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'Rx Drug Trends'!$B$11:$F$11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'Rx Drug Trends'!$B$12:$F$12</c:f>
              <c:numCache>
                <c:formatCode>General</c:formatCode>
                <c:ptCount val="5"/>
                <c:pt idx="0">
                  <c:v>85.7</c:v>
                </c:pt>
                <c:pt idx="1">
                  <c:v>81.900000000000006</c:v>
                </c:pt>
                <c:pt idx="2" formatCode="0.0">
                  <c:v>85</c:v>
                </c:pt>
                <c:pt idx="3" formatCode="0.0">
                  <c:v>84.1</c:v>
                </c:pt>
                <c:pt idx="4">
                  <c:v>88.3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728-4831-A79D-2E6F2CBCC80C}"/>
            </c:ext>
          </c:extLst>
        </c:ser>
        <c:ser>
          <c:idx val="1"/>
          <c:order val="1"/>
          <c:tx>
            <c:strRef>
              <c:f>'Rx Drug Trends'!$A$13</c:f>
              <c:strCache>
                <c:ptCount val="1"/>
                <c:pt idx="0">
                  <c:v>Sharing or giving Rx painkillers in past year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'Rx Drug Trends'!$B$11:$F$11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'Rx Drug Trends'!$B$13:$F$13</c:f>
              <c:numCache>
                <c:formatCode>General</c:formatCode>
                <c:ptCount val="5"/>
                <c:pt idx="0">
                  <c:v>5.6</c:v>
                </c:pt>
                <c:pt idx="1">
                  <c:v>6.5</c:v>
                </c:pt>
                <c:pt idx="2" formatCode="0.0">
                  <c:v>6</c:v>
                </c:pt>
                <c:pt idx="3" formatCode="0.0">
                  <c:v>5.9</c:v>
                </c:pt>
                <c:pt idx="4">
                  <c:v>5.3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728-4831-A79D-2E6F2CBCC80C}"/>
            </c:ext>
          </c:extLst>
        </c:ser>
        <c:ser>
          <c:idx val="2"/>
          <c:order val="2"/>
          <c:tx>
            <c:strRef>
              <c:f>'Rx Drug Trends'!$A$14</c:f>
              <c:strCache>
                <c:ptCount val="1"/>
                <c:pt idx="0">
                  <c:v>Rx painkillers stored inlocked box or cabinet*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'Rx Drug Trends'!$B$11:$F$11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'Rx Drug Trends'!$B$14:$F$14</c:f>
              <c:numCache>
                <c:formatCode>General</c:formatCode>
                <c:ptCount val="5"/>
                <c:pt idx="0">
                  <c:v>56.3</c:v>
                </c:pt>
                <c:pt idx="1">
                  <c:v>37.200000000000003</c:v>
                </c:pt>
                <c:pt idx="2">
                  <c:v>38.200000000000003</c:v>
                </c:pt>
                <c:pt idx="3" formatCode="0.0">
                  <c:v>41.7</c:v>
                </c:pt>
                <c:pt idx="4">
                  <c:v>38.5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728-4831-A79D-2E6F2CBCC80C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33074144"/>
        <c:axId val="233074536"/>
      </c:lineChart>
      <c:catAx>
        <c:axId val="233074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3074536"/>
        <c:crosses val="autoZero"/>
        <c:auto val="1"/>
        <c:lblAlgn val="ctr"/>
        <c:lblOffset val="100"/>
        <c:noMultiLvlLbl val="0"/>
      </c:catAx>
      <c:valAx>
        <c:axId val="233074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Weighted 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307414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'Rx Drug Trends'!$B$18</c:f>
              <c:strCache>
                <c:ptCount val="1"/>
                <c:pt idx="0">
                  <c:v>All Respondents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'Rx Drug Trends'!$C$17:$G$17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'Rx Drug Trends'!$C$18:$G$18</c:f>
              <c:numCache>
                <c:formatCode>General</c:formatCode>
                <c:ptCount val="5"/>
                <c:pt idx="0">
                  <c:v>6.6</c:v>
                </c:pt>
                <c:pt idx="1">
                  <c:v>2.8</c:v>
                </c:pt>
                <c:pt idx="2">
                  <c:v>3.9</c:v>
                </c:pt>
                <c:pt idx="3">
                  <c:v>3.1</c:v>
                </c:pt>
                <c:pt idx="4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B19-4818-9CB5-57F47544F8D1}"/>
            </c:ext>
          </c:extLst>
        </c:ser>
        <c:ser>
          <c:idx val="1"/>
          <c:order val="1"/>
          <c:tx>
            <c:strRef>
              <c:f>'Rx Drug Trends'!$B$19</c:f>
              <c:strCache>
                <c:ptCount val="1"/>
                <c:pt idx="0">
                  <c:v>Current users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'Rx Drug Trends'!$C$17:$G$17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'Rx Drug Trends'!$C$19:$G$19</c:f>
              <c:numCache>
                <c:formatCode>General</c:formatCode>
                <c:ptCount val="5"/>
                <c:pt idx="0">
                  <c:v>27.6</c:v>
                </c:pt>
                <c:pt idx="1">
                  <c:v>12.9</c:v>
                </c:pt>
                <c:pt idx="2" formatCode="0.0">
                  <c:v>25</c:v>
                </c:pt>
                <c:pt idx="3">
                  <c:v>22.1</c:v>
                </c:pt>
                <c:pt idx="4">
                  <c:v>22.6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B19-4818-9CB5-57F47544F8D1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33075320"/>
        <c:axId val="233075712"/>
      </c:lineChart>
      <c:catAx>
        <c:axId val="2330753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Past 30-day Rx opioid use to get high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3075712"/>
        <c:crosses val="autoZero"/>
        <c:auto val="1"/>
        <c:lblAlgn val="ctr"/>
        <c:lblOffset val="100"/>
        <c:noMultiLvlLbl val="0"/>
      </c:catAx>
      <c:valAx>
        <c:axId val="233075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Weighted Percent</a:t>
                </a:r>
              </a:p>
            </c:rich>
          </c:tx>
          <c:layout>
            <c:manualLayout>
              <c:xMode val="edge"/>
              <c:yMode val="edge"/>
              <c:x val="1.8726591760299626E-3"/>
              <c:y val="0.201272178477690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3075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'Rx reason'!$K$1</c:f>
              <c:strCache>
                <c:ptCount val="1"/>
                <c:pt idx="0">
                  <c:v>%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'Rx reason'!$J$2:$J$8</c:f>
              <c:strCache>
                <c:ptCount val="7"/>
                <c:pt idx="0">
                  <c:v>To have fun with a friend or friend(s) socially</c:v>
                </c:pt>
                <c:pt idx="1">
                  <c:v>To get high, messed up or stoned </c:v>
                </c:pt>
                <c:pt idx="2">
                  <c:v>To cope with anxiety or stress</c:v>
                </c:pt>
                <c:pt idx="3">
                  <c:v>Another reason</c:v>
                </c:pt>
                <c:pt idx="4">
                  <c:v>To help me sleep</c:v>
                </c:pt>
                <c:pt idx="5">
                  <c:v>For pain not identified by my physician</c:v>
                </c:pt>
                <c:pt idx="6">
                  <c:v>To treat pain that my doctor or dentist identified </c:v>
                </c:pt>
              </c:strCache>
            </c:strRef>
          </c:cat>
          <c:val>
            <c:numRef>
              <c:f>'Rx reason'!$K$2:$K$8</c:f>
              <c:numCache>
                <c:formatCode>0.0</c:formatCode>
                <c:ptCount val="7"/>
                <c:pt idx="0">
                  <c:v>2.2000000000000002</c:v>
                </c:pt>
                <c:pt idx="1">
                  <c:v>3.3</c:v>
                </c:pt>
                <c:pt idx="2">
                  <c:v>6.1</c:v>
                </c:pt>
                <c:pt idx="3">
                  <c:v>6.4</c:v>
                </c:pt>
                <c:pt idx="4">
                  <c:v>7.9</c:v>
                </c:pt>
                <c:pt idx="5">
                  <c:v>14.1</c:v>
                </c:pt>
                <c:pt idx="6">
                  <c:v>74.099999999999994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A2-4995-8C84-1D1F6115E8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1882656"/>
        <c:axId val="172043864"/>
      </c:barChart>
      <c:catAx>
        <c:axId val="1718826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72043864"/>
        <c:crosses val="autoZero"/>
        <c:auto val="1"/>
        <c:lblAlgn val="ctr"/>
        <c:lblOffset val="100"/>
        <c:noMultiLvlLbl val="0"/>
      </c:catAx>
      <c:valAx>
        <c:axId val="172043864"/>
        <c:scaling>
          <c:orientation val="minMax"/>
          <c:max val="80"/>
          <c:min val="0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Weighted %</a:t>
                </a:r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crossAx val="171882656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'RX source'!$J$1</c:f>
              <c:strCache>
                <c:ptCount val="1"/>
                <c:pt idx="0">
                  <c:v>%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'RX source'!$I$2:$I$7</c:f>
              <c:strCache>
                <c:ptCount val="6"/>
                <c:pt idx="0">
                  <c:v>Taken from someone without asking</c:v>
                </c:pt>
                <c:pt idx="1">
                  <c:v>Other places (e.g., Mexico, internet)</c:v>
                </c:pt>
                <c:pt idx="2">
                  <c:v>Bought from somebody (e.g., friend, dealer)</c:v>
                </c:pt>
                <c:pt idx="3">
                  <c:v>Friend shared </c:v>
                </c:pt>
                <c:pt idx="4">
                  <c:v>Family member shared </c:v>
                </c:pt>
                <c:pt idx="5">
                  <c:v>One doctor/doctors prescribed or gave to me</c:v>
                </c:pt>
              </c:strCache>
            </c:strRef>
          </c:cat>
          <c:val>
            <c:numRef>
              <c:f>'RX source'!$J$2:$J$7</c:f>
              <c:numCache>
                <c:formatCode>0.0</c:formatCode>
                <c:ptCount val="6"/>
                <c:pt idx="0">
                  <c:v>1.7</c:v>
                </c:pt>
                <c:pt idx="1">
                  <c:v>1.9</c:v>
                </c:pt>
                <c:pt idx="2">
                  <c:v>3.7</c:v>
                </c:pt>
                <c:pt idx="3">
                  <c:v>4.9000000000000004</c:v>
                </c:pt>
                <c:pt idx="4">
                  <c:v>5.3</c:v>
                </c:pt>
                <c:pt idx="5">
                  <c:v>83.3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7B-4B75-9B45-9A273B2DCC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2690840"/>
        <c:axId val="172099496"/>
      </c:barChart>
      <c:catAx>
        <c:axId val="17269084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72099496"/>
        <c:crosses val="autoZero"/>
        <c:auto val="1"/>
        <c:lblAlgn val="ctr"/>
        <c:lblOffset val="100"/>
        <c:noMultiLvlLbl val="0"/>
      </c:catAx>
      <c:valAx>
        <c:axId val="172099496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Weighted %</a:t>
                </a:r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crossAx val="172690840"/>
        <c:crosses val="autoZero"/>
        <c:crossBetween val="between"/>
        <c:majorUnit val="18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'whole sample + sex'!$B$3</c:f>
              <c:strCache>
                <c:ptCount val="1"/>
                <c:pt idx="0">
                  <c:v>Whole sample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-1.2769353551476573E-2"/>
                  <c:y val="1.248049921996879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4D7-46AB-9754-4BC4653E70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'whole sample + sex'!$A$4:$A$10</c:f>
              <c:strCache>
                <c:ptCount val="7"/>
                <c:pt idx="0">
                  <c:v>Suck It Up! </c:v>
                </c:pt>
                <c:pt idx="1">
                  <c:v>Good Drugs Gone Bad </c:v>
                </c:pt>
                <c:pt idx="2">
                  <c:v>Parents Who Host Lose the Most </c:v>
                </c:pt>
                <c:pt idx="3">
                  <c:v>A Dose of Rxeality </c:v>
                </c:pt>
                <c:pt idx="4">
                  <c:v>Up and Away and Out of Sight </c:v>
                </c:pt>
                <c:pt idx="5">
                  <c:v>Wake Up Now </c:v>
                </c:pt>
                <c:pt idx="6">
                  <c:v>I've never heard of any of these</c:v>
                </c:pt>
              </c:strCache>
            </c:strRef>
          </c:cat>
          <c:val>
            <c:numRef>
              <c:f>'whole sample + sex'!$B$4:$B$10</c:f>
              <c:numCache>
                <c:formatCode>General</c:formatCode>
                <c:ptCount val="7"/>
                <c:pt idx="0">
                  <c:v>3.1</c:v>
                </c:pt>
                <c:pt idx="1">
                  <c:v>3.5</c:v>
                </c:pt>
                <c:pt idx="2">
                  <c:v>6.2</c:v>
                </c:pt>
                <c:pt idx="3">
                  <c:v>7.6</c:v>
                </c:pt>
                <c:pt idx="4">
                  <c:v>2.1</c:v>
                </c:pt>
                <c:pt idx="5">
                  <c:v>3.7</c:v>
                </c:pt>
                <c:pt idx="6">
                  <c:v>73.900000000000006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D7-46AB-9754-4BC4653E7018}"/>
            </c:ext>
          </c:extLst>
        </c:ser>
        <c:ser>
          <c:idx val="1"/>
          <c:order val="1"/>
          <c:tx>
            <c:strRef>
              <c:f>'whole sample + sex'!$C$3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'whole sample + sex'!$A$4:$A$10</c:f>
              <c:strCache>
                <c:ptCount val="7"/>
                <c:pt idx="0">
                  <c:v>Suck It Up! </c:v>
                </c:pt>
                <c:pt idx="1">
                  <c:v>Good Drugs Gone Bad </c:v>
                </c:pt>
                <c:pt idx="2">
                  <c:v>Parents Who Host Lose the Most </c:v>
                </c:pt>
                <c:pt idx="3">
                  <c:v>A Dose of Rxeality </c:v>
                </c:pt>
                <c:pt idx="4">
                  <c:v>Up and Away and Out of Sight </c:v>
                </c:pt>
                <c:pt idx="5">
                  <c:v>Wake Up Now </c:v>
                </c:pt>
                <c:pt idx="6">
                  <c:v>I've never heard of any of these</c:v>
                </c:pt>
              </c:strCache>
            </c:strRef>
          </c:cat>
          <c:val>
            <c:numRef>
              <c:f>'whole sample + sex'!$C$4:$C$10</c:f>
              <c:numCache>
                <c:formatCode>General</c:formatCode>
                <c:ptCount val="7"/>
                <c:pt idx="0">
                  <c:v>3.6</c:v>
                </c:pt>
                <c:pt idx="1">
                  <c:v>3.7</c:v>
                </c:pt>
                <c:pt idx="2">
                  <c:v>5.7</c:v>
                </c:pt>
                <c:pt idx="3">
                  <c:v>7.5</c:v>
                </c:pt>
                <c:pt idx="4">
                  <c:v>2.2000000000000002</c:v>
                </c:pt>
                <c:pt idx="5">
                  <c:v>4.3</c:v>
                </c:pt>
                <c:pt idx="6">
                  <c:v>72.7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D7-46AB-9754-4BC4653E7018}"/>
            </c:ext>
          </c:extLst>
        </c:ser>
        <c:ser>
          <c:idx val="2"/>
          <c:order val="2"/>
          <c:tx>
            <c:strRef>
              <c:f>'whole sample + sex'!$D$3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1.596169193934557E-2"/>
                  <c:y val="9.36037441497659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4D7-46AB-9754-4BC4653E70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'whole sample + sex'!$A$4:$A$10</c:f>
              <c:strCache>
                <c:ptCount val="7"/>
                <c:pt idx="0">
                  <c:v>Suck It Up! </c:v>
                </c:pt>
                <c:pt idx="1">
                  <c:v>Good Drugs Gone Bad </c:v>
                </c:pt>
                <c:pt idx="2">
                  <c:v>Parents Who Host Lose the Most </c:v>
                </c:pt>
                <c:pt idx="3">
                  <c:v>A Dose of Rxeality </c:v>
                </c:pt>
                <c:pt idx="4">
                  <c:v>Up and Away and Out of Sight </c:v>
                </c:pt>
                <c:pt idx="5">
                  <c:v>Wake Up Now </c:v>
                </c:pt>
                <c:pt idx="6">
                  <c:v>I've never heard of any of these</c:v>
                </c:pt>
              </c:strCache>
            </c:strRef>
          </c:cat>
          <c:val>
            <c:numRef>
              <c:f>'whole sample + sex'!$D$4:$D$10</c:f>
              <c:numCache>
                <c:formatCode>General</c:formatCode>
                <c:ptCount val="7"/>
                <c:pt idx="0">
                  <c:v>2.5</c:v>
                </c:pt>
                <c:pt idx="1">
                  <c:v>3.2</c:v>
                </c:pt>
                <c:pt idx="2">
                  <c:v>6.6</c:v>
                </c:pt>
                <c:pt idx="3">
                  <c:v>7.5</c:v>
                </c:pt>
                <c:pt idx="4">
                  <c:v>1.9</c:v>
                </c:pt>
                <c:pt idx="5">
                  <c:v>3.1</c:v>
                </c:pt>
                <c:pt idx="6">
                  <c:v>75.7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D7-46AB-9754-4BC4653E701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26726928"/>
        <c:axId val="370328752"/>
      </c:barChart>
      <c:catAx>
        <c:axId val="226726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0328752"/>
        <c:crosses val="autoZero"/>
        <c:auto val="1"/>
        <c:lblAlgn val="ctr"/>
        <c:lblOffset val="100"/>
        <c:noMultiLvlLbl val="0"/>
      </c:catAx>
      <c:valAx>
        <c:axId val="370328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Weighted 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726928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906955380577429"/>
          <c:y val="0.12557815689705448"/>
          <c:w val="0.42408311461067366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'whole sample + sex'!$B$11</c:f>
              <c:strCache>
                <c:ptCount val="1"/>
                <c:pt idx="0">
                  <c:v>Whole sample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'whole sample + sex'!$A$12:$A$17</c:f>
              <c:strCache>
                <c:ptCount val="6"/>
                <c:pt idx="0">
                  <c:v>Stay in school if you want to be successful.</c:v>
                </c:pt>
                <c:pt idx="1">
                  <c:v>Prescription drugs can be dangerous if not used as intended</c:v>
                </c:pt>
                <c:pt idx="2">
                  <c:v>Reality is harsh, but medication can help.</c:v>
                </c:pt>
                <c:pt idx="3">
                  <c:v>Daily exercise is good for your health.</c:v>
                </c:pt>
                <c:pt idx="4">
                  <c:v>Take your medication as directed by your doctor.</c:v>
                </c:pt>
                <c:pt idx="5">
                  <c:v>Vaccinate your kids.</c:v>
                </c:pt>
              </c:strCache>
            </c:strRef>
          </c:cat>
          <c:val>
            <c:numRef>
              <c:f>'whole sample + sex'!$B$12:$B$17</c:f>
              <c:numCache>
                <c:formatCode>General</c:formatCode>
                <c:ptCount val="6"/>
                <c:pt idx="0">
                  <c:v>12.4</c:v>
                </c:pt>
                <c:pt idx="1">
                  <c:v>66.599999999999994</c:v>
                </c:pt>
                <c:pt idx="2">
                  <c:v>3.2</c:v>
                </c:pt>
                <c:pt idx="3">
                  <c:v>4.3</c:v>
                </c:pt>
                <c:pt idx="4">
                  <c:v>10.199999999999999</c:v>
                </c:pt>
                <c:pt idx="5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51-4933-AF9B-57E995939366}"/>
            </c:ext>
          </c:extLst>
        </c:ser>
        <c:ser>
          <c:idx val="1"/>
          <c:order val="1"/>
          <c:tx>
            <c:strRef>
              <c:f>'whole sample + sex'!$C$11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'whole sample + sex'!$A$12:$A$17</c:f>
              <c:strCache>
                <c:ptCount val="6"/>
                <c:pt idx="0">
                  <c:v>Stay in school if you want to be successful.</c:v>
                </c:pt>
                <c:pt idx="1">
                  <c:v>Prescription drugs can be dangerous if not used as intended</c:v>
                </c:pt>
                <c:pt idx="2">
                  <c:v>Reality is harsh, but medication can help.</c:v>
                </c:pt>
                <c:pt idx="3">
                  <c:v>Daily exercise is good for your health.</c:v>
                </c:pt>
                <c:pt idx="4">
                  <c:v>Take your medication as directed by your doctor.</c:v>
                </c:pt>
                <c:pt idx="5">
                  <c:v>Vaccinate your kids.</c:v>
                </c:pt>
              </c:strCache>
            </c:strRef>
          </c:cat>
          <c:val>
            <c:numRef>
              <c:f>'whole sample + sex'!$C$12:$C$17</c:f>
              <c:numCache>
                <c:formatCode>General</c:formatCode>
                <c:ptCount val="6"/>
                <c:pt idx="0">
                  <c:v>14.3</c:v>
                </c:pt>
                <c:pt idx="1">
                  <c:v>63.4</c:v>
                </c:pt>
                <c:pt idx="2">
                  <c:v>3.3</c:v>
                </c:pt>
                <c:pt idx="3">
                  <c:v>5.2</c:v>
                </c:pt>
                <c:pt idx="4">
                  <c:v>10</c:v>
                </c:pt>
                <c:pt idx="5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51-4933-AF9B-57E995939366}"/>
            </c:ext>
          </c:extLst>
        </c:ser>
        <c:ser>
          <c:idx val="2"/>
          <c:order val="2"/>
          <c:tx>
            <c:strRef>
              <c:f>'whole sample + sex'!$D$11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'whole sample + sex'!$A$12:$A$17</c:f>
              <c:strCache>
                <c:ptCount val="6"/>
                <c:pt idx="0">
                  <c:v>Stay in school if you want to be successful.</c:v>
                </c:pt>
                <c:pt idx="1">
                  <c:v>Prescription drugs can be dangerous if not used as intended</c:v>
                </c:pt>
                <c:pt idx="2">
                  <c:v>Reality is harsh, but medication can help.</c:v>
                </c:pt>
                <c:pt idx="3">
                  <c:v>Daily exercise is good for your health.</c:v>
                </c:pt>
                <c:pt idx="4">
                  <c:v>Take your medication as directed by your doctor.</c:v>
                </c:pt>
                <c:pt idx="5">
                  <c:v>Vaccinate your kids.</c:v>
                </c:pt>
              </c:strCache>
            </c:strRef>
          </c:cat>
          <c:val>
            <c:numRef>
              <c:f>'whole sample + sex'!$D$12:$D$17</c:f>
              <c:numCache>
                <c:formatCode>General</c:formatCode>
                <c:ptCount val="6"/>
                <c:pt idx="0">
                  <c:v>10.7</c:v>
                </c:pt>
                <c:pt idx="1">
                  <c:v>70.2</c:v>
                </c:pt>
                <c:pt idx="2">
                  <c:v>2.7</c:v>
                </c:pt>
                <c:pt idx="3">
                  <c:v>3.2</c:v>
                </c:pt>
                <c:pt idx="4">
                  <c:v>10.199999999999999</c:v>
                </c:pt>
                <c:pt idx="5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051-4933-AF9B-57E99593936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70548480"/>
        <c:axId val="370546520"/>
      </c:barChart>
      <c:catAx>
        <c:axId val="37054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0546520"/>
        <c:crosses val="autoZero"/>
        <c:auto val="1"/>
        <c:lblAlgn val="ctr"/>
        <c:lblOffset val="100"/>
        <c:noMultiLvlLbl val="0"/>
      </c:catAx>
      <c:valAx>
        <c:axId val="370546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Weighted Percent</a:t>
                </a:r>
              </a:p>
            </c:rich>
          </c:tx>
          <c:layout>
            <c:manualLayout>
              <c:xMode val="edge"/>
              <c:yMode val="edge"/>
              <c:x val="0"/>
              <c:y val="0.1746962170870227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0548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9351399825021874"/>
          <c:y val="0.13483741615631376"/>
          <c:w val="0.42408311461067366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35461743752619"/>
          <c:y val="4.7614466910847968E-2"/>
          <c:w val="0.81623922009748784"/>
          <c:h val="0.55692220738417553"/>
        </c:manualLayout>
      </c:layout>
      <c:lineChart>
        <c:grouping val="standard"/>
        <c:varyColors val="0"/>
        <c:ser>
          <c:idx val="0"/>
          <c:order val="0"/>
          <c:tx>
            <c:strRef>
              <c:f>'Middle School Graphs'!$G$4</c:f>
              <c:strCache>
                <c:ptCount val="1"/>
                <c:pt idx="0">
                  <c:v>Annual SFS: Alcohol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8.1648858408827935E-2"/>
                  <c:y val="-1.15715862815198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753-4896-B7A4-E5431857CB0B}"/>
                </c:ext>
              </c:extLst>
            </c:dLbl>
            <c:dLbl>
              <c:idx val="2"/>
              <c:layout>
                <c:manualLayout>
                  <c:x val="-4.4372872745745494E-2"/>
                  <c:y val="-3.47842139509720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753-4896-B7A4-E5431857C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'Middle School Graphs'!$H$3:$L$3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'Middle School Graphs'!$H$4:$L$4</c:f>
              <c:numCache>
                <c:formatCode>General</c:formatCode>
                <c:ptCount val="5"/>
                <c:pt idx="1">
                  <c:v>32.299999999999997</c:v>
                </c:pt>
                <c:pt idx="2">
                  <c:v>24.3</c:v>
                </c:pt>
                <c:pt idx="3">
                  <c:v>26.1</c:v>
                </c:pt>
                <c:pt idx="4">
                  <c:v>29.1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753-4896-B7A4-E5431857CB0B}"/>
            </c:ext>
          </c:extLst>
        </c:ser>
        <c:ser>
          <c:idx val="1"/>
          <c:order val="1"/>
          <c:tx>
            <c:strRef>
              <c:f>'Middle School Graphs'!$G$5</c:f>
              <c:strCache>
                <c:ptCount val="1"/>
                <c:pt idx="0">
                  <c:v>Annual SFS: Marijuana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5.2975023283379899E-2"/>
                  <c:y val="-2.54991628831911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753-4896-B7A4-E5431857CB0B}"/>
                </c:ext>
              </c:extLst>
            </c:dLbl>
            <c:dLbl>
              <c:idx val="2"/>
              <c:layout>
                <c:manualLayout>
                  <c:x val="-4.1505489233200688E-2"/>
                  <c:y val="-3.01416884170816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753-4896-B7A4-E5431857C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'Middle School Graphs'!$H$3:$L$3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'Middle School Graphs'!$H$5:$L$5</c:f>
              <c:numCache>
                <c:formatCode>General</c:formatCode>
                <c:ptCount val="5"/>
                <c:pt idx="1">
                  <c:v>16.5</c:v>
                </c:pt>
                <c:pt idx="2" formatCode="0.0">
                  <c:v>14</c:v>
                </c:pt>
                <c:pt idx="3">
                  <c:v>14.7</c:v>
                </c:pt>
                <c:pt idx="4">
                  <c:v>17.5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753-4896-B7A4-E5431857CB0B}"/>
            </c:ext>
          </c:extLst>
        </c:ser>
        <c:ser>
          <c:idx val="2"/>
          <c:order val="2"/>
          <c:tx>
            <c:strRef>
              <c:f>'Middle School Graphs'!$G$6</c:f>
              <c:strCache>
                <c:ptCount val="1"/>
                <c:pt idx="0">
                  <c:v>NM YRRS: Alcohol 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'Middle School Graphs'!$H$3:$L$3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'Middle School Graphs'!$H$6:$L$6</c:f>
              <c:numCache>
                <c:formatCode>General</c:formatCode>
                <c:ptCount val="5"/>
                <c:pt idx="0">
                  <c:v>25.7</c:v>
                </c:pt>
                <c:pt idx="1">
                  <c:v>21.1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5753-4896-B7A4-E5431857CB0B}"/>
            </c:ext>
          </c:extLst>
        </c:ser>
        <c:ser>
          <c:idx val="3"/>
          <c:order val="3"/>
          <c:tx>
            <c:strRef>
              <c:f>'Middle School Graphs'!$G$7</c:f>
              <c:strCache>
                <c:ptCount val="1"/>
                <c:pt idx="0">
                  <c:v>NM YRRS: Marijuana 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5.5842406795924705E-2"/>
                  <c:y val="3.94961945912749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753-4896-B7A4-E5431857C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'Middle School Graphs'!$H$3:$L$3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'Middle School Graphs'!$H$7:$L$7</c:f>
              <c:numCache>
                <c:formatCode>0.0</c:formatCode>
                <c:ptCount val="5"/>
                <c:pt idx="0" formatCode="General">
                  <c:v>15.7</c:v>
                </c:pt>
                <c:pt idx="1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5753-4896-B7A4-E5431857CB0B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3218592"/>
        <c:axId val="163218984"/>
      </c:lineChart>
      <c:catAx>
        <c:axId val="1632185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 data were collected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218984"/>
        <c:crosses val="autoZero"/>
        <c:auto val="1"/>
        <c:lblAlgn val="ctr"/>
        <c:lblOffset val="100"/>
        <c:noMultiLvlLbl val="0"/>
      </c:catAx>
      <c:valAx>
        <c:axId val="163218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218592"/>
        <c:crosses val="autoZero"/>
        <c:crossBetween val="between"/>
        <c:majorUnit val="7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'Middle School Graphs'!$G$10</c:f>
              <c:strCache>
                <c:ptCount val="1"/>
                <c:pt idx="0">
                  <c:v>Annual SFS: Cigarettes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4.0702621849688141E-2"/>
                  <c:y val="-3.4687591134441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CB1-4C64-810B-9FD04D4482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'Middle School Graphs'!$H$9:$L$9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'Middle School Graphs'!$H$10:$L$10</c:f>
              <c:numCache>
                <c:formatCode>General</c:formatCode>
                <c:ptCount val="5"/>
                <c:pt idx="1">
                  <c:v>5.9</c:v>
                </c:pt>
                <c:pt idx="2">
                  <c:v>4.4000000000000004</c:v>
                </c:pt>
                <c:pt idx="3">
                  <c:v>4.0999999999999996</c:v>
                </c:pt>
                <c:pt idx="4">
                  <c:v>4.3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CB1-4C64-810B-9FD04D448221}"/>
            </c:ext>
          </c:extLst>
        </c:ser>
        <c:ser>
          <c:idx val="1"/>
          <c:order val="1"/>
          <c:tx>
            <c:strRef>
              <c:f>'Middle School Graphs'!$G$11</c:f>
              <c:strCache>
                <c:ptCount val="1"/>
                <c:pt idx="0">
                  <c:v>Annual SFS: Chewing Tobacco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6.0774306437501764E-2"/>
                  <c:y val="-2.54283318751822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CB1-4C64-810B-9FD04D448221}"/>
                </c:ext>
              </c:extLst>
            </c:dLbl>
            <c:dLbl>
              <c:idx val="2"/>
              <c:layout>
                <c:manualLayout>
                  <c:x val="-3.1804111078293985E-2"/>
                  <c:y val="3.20412249560848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CB1-4C64-810B-9FD04D448221}"/>
                </c:ext>
              </c:extLst>
            </c:dLbl>
            <c:dLbl>
              <c:idx val="4"/>
              <c:layout>
                <c:manualLayout>
                  <c:x val="-2.9046383168584374E-2"/>
                  <c:y val="4.49843379561954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CB1-4C64-810B-9FD04D4482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'Middle School Graphs'!$H$9:$L$9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'Middle School Graphs'!$H$11:$L$11</c:f>
              <c:numCache>
                <c:formatCode>General</c:formatCode>
                <c:ptCount val="5"/>
                <c:pt idx="1">
                  <c:v>4.8</c:v>
                </c:pt>
                <c:pt idx="2">
                  <c:v>3.2</c:v>
                </c:pt>
                <c:pt idx="3">
                  <c:v>4.0999999999999996</c:v>
                </c:pt>
                <c:pt idx="4">
                  <c:v>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CB1-4C64-810B-9FD04D448221}"/>
            </c:ext>
          </c:extLst>
        </c:ser>
        <c:ser>
          <c:idx val="2"/>
          <c:order val="2"/>
          <c:tx>
            <c:strRef>
              <c:f>'Middle School Graphs'!$G$12</c:f>
              <c:strCache>
                <c:ptCount val="1"/>
                <c:pt idx="0">
                  <c:v>NM YRRS: Cigarettes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7906922924956986E-2"/>
                  <c:y val="-4.3946850393700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CB1-4C64-810B-9FD04D448221}"/>
                </c:ext>
              </c:extLst>
            </c:dLbl>
            <c:dLbl>
              <c:idx val="1"/>
              <c:layout>
                <c:manualLayout>
                  <c:x val="-4.3570005362232947E-2"/>
                  <c:y val="3.01272236803732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CB1-4C64-810B-9FD04D4482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'Middle School Graphs'!$H$9:$L$9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'Middle School Graphs'!$H$12:$L$12</c:f>
              <c:numCache>
                <c:formatCode>General</c:formatCode>
                <c:ptCount val="5"/>
                <c:pt idx="0">
                  <c:v>4.5999999999999996</c:v>
                </c:pt>
                <c:pt idx="1">
                  <c:v>4.3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5CB1-4C64-810B-9FD04D448221}"/>
            </c:ext>
          </c:extLst>
        </c:ser>
        <c:ser>
          <c:idx val="3"/>
          <c:order val="3"/>
          <c:tx>
            <c:strRef>
              <c:f>'Middle School Graphs'!$G$13</c:f>
              <c:strCache>
                <c:ptCount val="1"/>
                <c:pt idx="0">
                  <c:v>NM YRRS: Chewing Tobacco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0774306437501792E-2"/>
                  <c:y val="-2.07987022455526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CB1-4C64-810B-9FD04D448221}"/>
                </c:ext>
              </c:extLst>
            </c:dLbl>
            <c:dLbl>
              <c:idx val="1"/>
              <c:layout>
                <c:manualLayout>
                  <c:x val="-3.210047131205384E-2"/>
                  <c:y val="4.40161125692621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CB1-4C64-810B-9FD04D4482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'Middle School Graphs'!$H$9:$L$9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'Middle School Graphs'!$H$13:$L$13</c:f>
              <c:numCache>
                <c:formatCode>General</c:formatCode>
                <c:ptCount val="5"/>
                <c:pt idx="0" formatCode="0.0">
                  <c:v>3</c:v>
                </c:pt>
                <c:pt idx="1">
                  <c:v>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5CB1-4C64-810B-9FD04D448221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3219768"/>
        <c:axId val="163220160"/>
      </c:lineChart>
      <c:catAx>
        <c:axId val="1632197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 data were collected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220160"/>
        <c:crosses val="autoZero"/>
        <c:auto val="1"/>
        <c:lblAlgn val="ctr"/>
        <c:lblOffset val="100"/>
        <c:noMultiLvlLbl val="0"/>
      </c:catAx>
      <c:valAx>
        <c:axId val="163220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219768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'Middle School Graphs'!$G$19</c:f>
              <c:strCache>
                <c:ptCount val="1"/>
                <c:pt idx="0">
                  <c:v>Annual SFS: Alcohol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'Middle School Graphs'!$H$18:$L$18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'Middle School Graphs'!$H$19:$L$19</c:f>
              <c:numCache>
                <c:formatCode>General</c:formatCode>
                <c:ptCount val="5"/>
                <c:pt idx="1">
                  <c:v>15.5</c:v>
                </c:pt>
                <c:pt idx="2">
                  <c:v>9.6999999999999993</c:v>
                </c:pt>
                <c:pt idx="3">
                  <c:v>9.8000000000000007</c:v>
                </c:pt>
                <c:pt idx="4">
                  <c:v>11.6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063-4AD5-8B57-9F4EE1EEA922}"/>
            </c:ext>
          </c:extLst>
        </c:ser>
        <c:ser>
          <c:idx val="1"/>
          <c:order val="1"/>
          <c:tx>
            <c:strRef>
              <c:f>'Middle School Graphs'!$G$20</c:f>
              <c:strCache>
                <c:ptCount val="1"/>
                <c:pt idx="0">
                  <c:v>Annual SFS: Binge Drinking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4.6637982347238996E-2"/>
                  <c:y val="2.22921875121691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063-4AD5-8B57-9F4EE1EEA922}"/>
                </c:ext>
              </c:extLst>
            </c:dLbl>
            <c:dLbl>
              <c:idx val="2"/>
              <c:layout>
                <c:manualLayout>
                  <c:x val="-2.0720055781364263E-2"/>
                  <c:y val="7.455392259943767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063-4AD5-8B57-9F4EE1EEA9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'Middle School Graphs'!$H$18:$L$18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'Middle School Graphs'!$H$20:$L$20</c:f>
              <c:numCache>
                <c:formatCode>0.0</c:formatCode>
                <c:ptCount val="5"/>
                <c:pt idx="1">
                  <c:v>8</c:v>
                </c:pt>
                <c:pt idx="2" formatCode="General">
                  <c:v>4.7</c:v>
                </c:pt>
                <c:pt idx="3" formatCode="General">
                  <c:v>5.4</c:v>
                </c:pt>
                <c:pt idx="4" formatCode="General">
                  <c:v>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063-4AD5-8B57-9F4EE1EEA922}"/>
            </c:ext>
          </c:extLst>
        </c:ser>
        <c:ser>
          <c:idx val="2"/>
          <c:order val="2"/>
          <c:tx>
            <c:strRef>
              <c:f>'Middle School Graphs'!$G$21</c:f>
              <c:strCache>
                <c:ptCount val="1"/>
                <c:pt idx="0">
                  <c:v>NM YRRS: Alcohol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'Middle School Graphs'!$H$18:$L$18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'Middle School Graphs'!$H$21:$L$21</c:f>
              <c:numCache>
                <c:formatCode>General</c:formatCode>
                <c:ptCount val="5"/>
                <c:pt idx="0">
                  <c:v>9.1999999999999993</c:v>
                </c:pt>
                <c:pt idx="1">
                  <c:v>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063-4AD5-8B57-9F4EE1EEA922}"/>
            </c:ext>
          </c:extLst>
        </c:ser>
        <c:ser>
          <c:idx val="3"/>
          <c:order val="3"/>
          <c:tx>
            <c:strRef>
              <c:f>'Middle School Graphs'!$G$22</c:f>
              <c:strCache>
                <c:ptCount val="1"/>
                <c:pt idx="0">
                  <c:v>NM YRRS: Binge Drinking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7.2555908913113698E-2"/>
                  <c:y val="1.73465890947607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063-4AD5-8B57-9F4EE1EEA922}"/>
                </c:ext>
              </c:extLst>
            </c:dLbl>
            <c:dLbl>
              <c:idx val="1"/>
              <c:layout>
                <c:manualLayout>
                  <c:x val="-4.375821272880847E-2"/>
                  <c:y val="5.69113764340288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063-4AD5-8B57-9F4EE1EEA9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'Middle School Graphs'!$H$18:$L$18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'Middle School Graphs'!$H$22:$L$22</c:f>
              <c:numCache>
                <c:formatCode>0.0</c:formatCode>
                <c:ptCount val="5"/>
                <c:pt idx="0" formatCode="General">
                  <c:v>3.9</c:v>
                </c:pt>
                <c:pt idx="1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063-4AD5-8B57-9F4EE1EEA922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3221336"/>
        <c:axId val="163221728"/>
      </c:lineChart>
      <c:catAx>
        <c:axId val="1632213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 data were collected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221728"/>
        <c:crosses val="autoZero"/>
        <c:auto val="1"/>
        <c:lblAlgn val="ctr"/>
        <c:lblOffset val="100"/>
        <c:noMultiLvlLbl val="0"/>
      </c:catAx>
      <c:valAx>
        <c:axId val="163221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221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'2018 demo'!$B$15</c:f>
              <c:strCache>
                <c:ptCount val="1"/>
                <c:pt idx="0">
                  <c:v>Actual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'2018 demo'!$A$16:$A$19</c:f>
              <c:strCache>
                <c:ptCount val="4"/>
                <c:pt idx="0">
                  <c:v>Non-Hispanic White (n= 4,938)</c:v>
                </c:pt>
                <c:pt idx="1">
                  <c:v>Hisapnic (n=5,021)</c:v>
                </c:pt>
                <c:pt idx="2">
                  <c:v>Native American (n=1,829)</c:v>
                </c:pt>
                <c:pt idx="3">
                  <c:v>Other (n=801)</c:v>
                </c:pt>
              </c:strCache>
            </c:strRef>
          </c:cat>
          <c:val>
            <c:numRef>
              <c:f>'2018 demo'!$B$16:$B$19</c:f>
              <c:numCache>
                <c:formatCode>0.0</c:formatCode>
                <c:ptCount val="4"/>
                <c:pt idx="0">
                  <c:v>39.22</c:v>
                </c:pt>
                <c:pt idx="1">
                  <c:v>39.880000000000003</c:v>
                </c:pt>
                <c:pt idx="2">
                  <c:v>14.53</c:v>
                </c:pt>
                <c:pt idx="3">
                  <c:v>6.36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9D-411B-9CDB-33CA10B3BD8B}"/>
            </c:ext>
          </c:extLst>
        </c:ser>
        <c:ser>
          <c:idx val="1"/>
          <c:order val="1"/>
          <c:tx>
            <c:strRef>
              <c:f>'2018 demo'!$C$15</c:f>
              <c:strCache>
                <c:ptCount val="1"/>
                <c:pt idx="0">
                  <c:v>Weighted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'2018 demo'!$A$16:$A$19</c:f>
              <c:strCache>
                <c:ptCount val="4"/>
                <c:pt idx="0">
                  <c:v>Non-Hispanic White (n= 4,938)</c:v>
                </c:pt>
                <c:pt idx="1">
                  <c:v>Hisapnic (n=5,021)</c:v>
                </c:pt>
                <c:pt idx="2">
                  <c:v>Native American (n=1,829)</c:v>
                </c:pt>
                <c:pt idx="3">
                  <c:v>Other (n=801)</c:v>
                </c:pt>
              </c:strCache>
            </c:strRef>
          </c:cat>
          <c:val>
            <c:numRef>
              <c:f>'2018 demo'!$C$16:$C$19</c:f>
              <c:numCache>
                <c:formatCode>0.0</c:formatCode>
                <c:ptCount val="4"/>
                <c:pt idx="0">
                  <c:v>41.2</c:v>
                </c:pt>
                <c:pt idx="1">
                  <c:v>45.1</c:v>
                </c:pt>
                <c:pt idx="2">
                  <c:v>8.6</c:v>
                </c:pt>
                <c:pt idx="3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9D-411B-9CDB-33CA10B3BD8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4106584"/>
        <c:axId val="164106976"/>
      </c:barChart>
      <c:catAx>
        <c:axId val="1641065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Race/Ethnicity</a:t>
                </a:r>
              </a:p>
            </c:rich>
          </c:tx>
          <c:layout>
            <c:manualLayout>
              <c:xMode val="edge"/>
              <c:yMode val="edge"/>
              <c:x val="0.41101278101106925"/>
              <c:y val="0.8793673365456181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106976"/>
        <c:crosses val="autoZero"/>
        <c:auto val="1"/>
        <c:lblAlgn val="ctr"/>
        <c:lblOffset val="100"/>
        <c:noMultiLvlLbl val="0"/>
      </c:catAx>
      <c:valAx>
        <c:axId val="164106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106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0179702537182855"/>
          <c:y val="6.5392971711869308E-2"/>
          <c:w val="0.3186281714785652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41003207932343"/>
          <c:y val="7.8336781412635059E-2"/>
          <c:w val="0.87230796150481194"/>
          <c:h val="0.54380322251385238"/>
        </c:manualLayout>
      </c:layout>
      <c:lineChart>
        <c:grouping val="standard"/>
        <c:varyColors val="0"/>
        <c:ser>
          <c:idx val="0"/>
          <c:order val="0"/>
          <c:tx>
            <c:strRef>
              <c:f>'Middle School Graphs'!$G$26</c:f>
              <c:strCache>
                <c:ptCount val="1"/>
                <c:pt idx="0">
                  <c:v>Annual SFS: Marijuana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'Middle School Graphs'!$H$25:$L$25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'Middle School Graphs'!$H$26:$L$26</c:f>
              <c:numCache>
                <c:formatCode>General</c:formatCode>
                <c:ptCount val="5"/>
                <c:pt idx="1">
                  <c:v>11.9</c:v>
                </c:pt>
                <c:pt idx="2">
                  <c:v>7.9</c:v>
                </c:pt>
                <c:pt idx="3" formatCode="0.0">
                  <c:v>9</c:v>
                </c:pt>
                <c:pt idx="4">
                  <c:v>11.9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611-4A1F-8450-9AE193FDE969}"/>
            </c:ext>
          </c:extLst>
        </c:ser>
        <c:ser>
          <c:idx val="1"/>
          <c:order val="1"/>
          <c:tx>
            <c:strRef>
              <c:f>'Middle School Graphs'!$G$27</c:f>
              <c:strCache>
                <c:ptCount val="1"/>
                <c:pt idx="0">
                  <c:v>Annual SFS: Painkiller to get High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'Middle School Graphs'!$H$25:$L$25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'Middle School Graphs'!$H$27:$L$27</c:f>
              <c:numCache>
                <c:formatCode>General</c:formatCode>
                <c:ptCount val="5"/>
                <c:pt idx="2">
                  <c:v>2.2999999999999998</c:v>
                </c:pt>
                <c:pt idx="3">
                  <c:v>2.8</c:v>
                </c:pt>
                <c:pt idx="4">
                  <c:v>4.4000000000000004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611-4A1F-8450-9AE193FDE969}"/>
            </c:ext>
          </c:extLst>
        </c:ser>
        <c:ser>
          <c:idx val="2"/>
          <c:order val="2"/>
          <c:tx>
            <c:strRef>
              <c:f>'Middle School Graphs'!$G$28</c:f>
              <c:strCache>
                <c:ptCount val="1"/>
                <c:pt idx="0">
                  <c:v>NM YRRS: Marijuana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'Middle School Graphs'!$H$25:$L$25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'Middle School Graphs'!$H$28:$L$28</c:f>
              <c:numCache>
                <c:formatCode>0.0</c:formatCode>
                <c:ptCount val="5"/>
                <c:pt idx="0" formatCode="General">
                  <c:v>10.199999999999999</c:v>
                </c:pt>
                <c:pt idx="1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611-4A1F-8450-9AE193FDE969}"/>
            </c:ext>
          </c:extLst>
        </c:ser>
        <c:ser>
          <c:idx val="3"/>
          <c:order val="3"/>
          <c:tx>
            <c:strRef>
              <c:f>'Middle School Graphs'!$G$29</c:f>
              <c:strCache>
                <c:ptCount val="1"/>
                <c:pt idx="0">
                  <c:v>NM YRRS: Painkiller to get high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'Middle School Graphs'!$H$25:$L$25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'Middle School Graphs'!$H$29:$L$29</c:f>
              <c:numCache>
                <c:formatCode>0.0</c:formatCode>
                <c:ptCount val="5"/>
                <c:pt idx="0" formatCode="General">
                  <c:v>3.1</c:v>
                </c:pt>
                <c:pt idx="1">
                  <c:v>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611-4A1F-8450-9AE193FDE969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5759960"/>
        <c:axId val="165760352"/>
      </c:lineChart>
      <c:catAx>
        <c:axId val="1657599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 data were collected</a:t>
                </a:r>
              </a:p>
            </c:rich>
          </c:tx>
          <c:layout>
            <c:manualLayout>
              <c:xMode val="edge"/>
              <c:yMode val="edge"/>
              <c:x val="0.35070383349392314"/>
              <c:y val="0.7716586496726819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760352"/>
        <c:crosses val="autoZero"/>
        <c:auto val="1"/>
        <c:lblAlgn val="ctr"/>
        <c:lblOffset val="100"/>
        <c:noMultiLvlLbl val="0"/>
      </c:catAx>
      <c:valAx>
        <c:axId val="165760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759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'High School Graphs'!$G$3</c:f>
              <c:strCache>
                <c:ptCount val="1"/>
                <c:pt idx="0">
                  <c:v>Annual SFS: Cigarettes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3.4652887139107615E-2"/>
                  <c:y val="4.8645870485701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B54-4DA1-A7A1-E872FB1DEE2A}"/>
                </c:ext>
              </c:extLst>
            </c:dLbl>
            <c:dLbl>
              <c:idx val="2"/>
              <c:layout>
                <c:manualLayout>
                  <c:x val="-3.4652887139107712E-2"/>
                  <c:y val="-4.87457360512862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B54-4DA1-A7A1-E872FB1DEE2A}"/>
                </c:ext>
              </c:extLst>
            </c:dLbl>
            <c:dLbl>
              <c:idx val="3"/>
              <c:layout>
                <c:manualLayout>
                  <c:x val="-2.9046383168584374E-2"/>
                  <c:y val="3.87440883462109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B54-4DA1-A7A1-E872FB1DEE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Graphs'!$H$2:$L$2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'High School Graphs'!$H$3:$L$3</c:f>
              <c:numCache>
                <c:formatCode>General</c:formatCode>
                <c:ptCount val="5"/>
                <c:pt idx="1">
                  <c:v>11.2</c:v>
                </c:pt>
                <c:pt idx="2">
                  <c:v>10.3</c:v>
                </c:pt>
                <c:pt idx="3">
                  <c:v>9.1999999999999993</c:v>
                </c:pt>
                <c:pt idx="4">
                  <c:v>10.7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B54-4DA1-A7A1-E872FB1DEE2A}"/>
            </c:ext>
          </c:extLst>
        </c:ser>
        <c:ser>
          <c:idx val="1"/>
          <c:order val="1"/>
          <c:tx>
            <c:strRef>
              <c:f>'High School Graphs'!$G$4</c:f>
              <c:strCache>
                <c:ptCount val="1"/>
                <c:pt idx="0">
                  <c:v>Annual SFS: E-Cigarettes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2"/>
              <c:layout>
                <c:manualLayout>
                  <c:x val="-3.9430664916885488E-2"/>
                  <c:y val="2.08679644211140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B54-4DA1-A7A1-E872FB1DEE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Graphs'!$H$2:$L$2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'High School Graphs'!$H$4:$L$4</c:f>
              <c:numCache>
                <c:formatCode>General</c:formatCode>
                <c:ptCount val="5"/>
                <c:pt idx="2">
                  <c:v>22.2</c:v>
                </c:pt>
                <c:pt idx="3">
                  <c:v>27.5</c:v>
                </c:pt>
                <c:pt idx="4">
                  <c:v>31.6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B54-4DA1-A7A1-E872FB1DEE2A}"/>
            </c:ext>
          </c:extLst>
        </c:ser>
        <c:ser>
          <c:idx val="2"/>
          <c:order val="2"/>
          <c:tx>
            <c:strRef>
              <c:f>'High School Graphs'!$G$5</c:f>
              <c:strCache>
                <c:ptCount val="1"/>
                <c:pt idx="0">
                  <c:v>NM YRRS: Cigarettes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Pt>
            <c:idx val="3"/>
            <c:marker>
              <c:symbol val="circle"/>
              <c:size val="5"/>
              <c:spPr>
                <a:solidFill>
                  <a:schemeClr val="accent3"/>
                </a:solidFill>
                <a:ln w="57150">
                  <a:solidFill>
                    <a:schemeClr val="accent3"/>
                  </a:solidFill>
                </a:ln>
                <a:effectLst/>
              </c:spPr>
            </c:marker>
            <c:bubble3D val="0"/>
            <c:spPr>
              <a:ln w="57150" cap="rnd">
                <a:solidFill>
                  <a:schemeClr val="accent3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0-0EC2-439C-986F-CDE2533D4350}"/>
              </c:ext>
            </c:extLst>
          </c:dPt>
          <c:dLbls>
            <c:dLbl>
              <c:idx val="1"/>
              <c:layout>
                <c:manualLayout>
                  <c:x val="-5.4097331583552156E-2"/>
                  <c:y val="-4.42049621846049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B54-4DA1-A7A1-E872FB1DEE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Graphs'!$H$2:$L$2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'High School Graphs'!$H$5:$L$5</c:f>
              <c:numCache>
                <c:formatCode>General</c:formatCode>
                <c:ptCount val="5"/>
                <c:pt idx="0">
                  <c:v>14.4</c:v>
                </c:pt>
                <c:pt idx="1">
                  <c:v>11.4</c:v>
                </c:pt>
                <c:pt idx="3">
                  <c:v>10.6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B54-4DA1-A7A1-E872FB1DEE2A}"/>
            </c:ext>
          </c:extLst>
        </c:ser>
        <c:ser>
          <c:idx val="3"/>
          <c:order val="3"/>
          <c:tx>
            <c:strRef>
              <c:f>'High School Graphs'!$G$6</c:f>
              <c:strCache>
                <c:ptCount val="1"/>
                <c:pt idx="0">
                  <c:v>NM YRRS: E-Cigarettes</c:v>
                </c:pt>
              </c:strCache>
            </c:strRef>
          </c:tx>
          <c:spPr>
            <a:ln w="7620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76200">
                <a:solidFill>
                  <a:schemeClr val="accent4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4.5763998250218721E-2"/>
                  <c:y val="-5.31416499766797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B54-4DA1-A7A1-E872FB1DEE2A}"/>
                </c:ext>
              </c:extLst>
            </c:dLbl>
            <c:dLbl>
              <c:idx val="3"/>
              <c:layout>
                <c:manualLayout>
                  <c:x val="-1.7199665684248741E-3"/>
                  <c:y val="-1.817534118687610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B54-4DA1-A7A1-E872FB1DEE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Graphs'!$H$2:$L$2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'High School Graphs'!$H$6:$L$6</c:f>
              <c:numCache>
                <c:formatCode>0.0</c:formatCode>
                <c:ptCount val="5"/>
                <c:pt idx="1">
                  <c:v>24</c:v>
                </c:pt>
                <c:pt idx="3" formatCode="General">
                  <c:v>24.7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B54-4DA1-A7A1-E872FB1DEE2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5766624"/>
        <c:axId val="165767016"/>
      </c:lineChart>
      <c:catAx>
        <c:axId val="1657666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 data were collected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767016"/>
        <c:crosses val="autoZero"/>
        <c:auto val="1"/>
        <c:lblAlgn val="ctr"/>
        <c:lblOffset val="100"/>
        <c:noMultiLvlLbl val="0"/>
      </c:catAx>
      <c:valAx>
        <c:axId val="165767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766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'High School Graphs'!$G$15</c:f>
              <c:strCache>
                <c:ptCount val="1"/>
                <c:pt idx="0">
                  <c:v>Annual SFS: Chewing Tobacco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4.7763998250218827E-2"/>
                  <c:y val="-2.54283318751822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A55-4F18-A594-820F876CC71C}"/>
                </c:ext>
              </c:extLst>
            </c:dLbl>
            <c:dLbl>
              <c:idx val="2"/>
              <c:layout>
                <c:manualLayout>
                  <c:x val="-2.2763998250218825E-2"/>
                  <c:y val="4.86457421988918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A55-4F18-A594-820F876CC71C}"/>
                </c:ext>
              </c:extLst>
            </c:dLbl>
            <c:dLbl>
              <c:idx val="3"/>
              <c:layout>
                <c:manualLayout>
                  <c:x val="-2.9046383168584374E-2"/>
                  <c:y val="3.8744088346211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A55-4F18-A594-820F876CC71C}"/>
                </c:ext>
              </c:extLst>
            </c:dLbl>
            <c:dLbl>
              <c:idx val="4"/>
              <c:layout>
                <c:manualLayout>
                  <c:x val="-3.0642552362519049E-2"/>
                  <c:y val="5.12245875661798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A55-4F18-A594-820F876CC7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Graphs'!$H$14:$L$14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'High School Graphs'!$H$15:$L$15</c:f>
              <c:numCache>
                <c:formatCode>General</c:formatCode>
                <c:ptCount val="5"/>
                <c:pt idx="1">
                  <c:v>9.5</c:v>
                </c:pt>
                <c:pt idx="2" formatCode="0.0">
                  <c:v>7</c:v>
                </c:pt>
                <c:pt idx="3">
                  <c:v>7.3</c:v>
                </c:pt>
                <c:pt idx="4">
                  <c:v>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A55-4F18-A594-820F876CC71C}"/>
            </c:ext>
          </c:extLst>
        </c:ser>
        <c:ser>
          <c:idx val="1"/>
          <c:order val="1"/>
          <c:tx>
            <c:strRef>
              <c:f>'High School Graphs'!$G$16</c:f>
              <c:strCache>
                <c:ptCount val="1"/>
                <c:pt idx="0">
                  <c:v>Annual SFS: Hookah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Graphs'!$H$14:$L$14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'High School Graphs'!$H$16:$L$16</c:f>
              <c:numCache>
                <c:formatCode>General</c:formatCode>
                <c:ptCount val="5"/>
                <c:pt idx="2">
                  <c:v>8.4</c:v>
                </c:pt>
                <c:pt idx="3">
                  <c:v>8.1</c:v>
                </c:pt>
                <c:pt idx="4">
                  <c:v>9.9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A55-4F18-A594-820F876CC71C}"/>
            </c:ext>
          </c:extLst>
        </c:ser>
        <c:ser>
          <c:idx val="2"/>
          <c:order val="2"/>
          <c:tx>
            <c:strRef>
              <c:f>'High School Graphs'!$G$17</c:f>
              <c:strCache>
                <c:ptCount val="1"/>
                <c:pt idx="0">
                  <c:v>NM YRRS: Chewing Tobacco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4.7763998250218827E-2"/>
                  <c:y val="5.32753718285214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A55-4F18-A594-820F876CC7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Graphs'!$H$14:$L$14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'High School Graphs'!$H$17:$L$17</c:f>
              <c:numCache>
                <c:formatCode>0.0</c:formatCode>
                <c:ptCount val="5"/>
                <c:pt idx="0">
                  <c:v>8</c:v>
                </c:pt>
                <c:pt idx="1">
                  <c:v>8.6999999999999993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A55-4F18-A594-820F876CC71C}"/>
            </c:ext>
          </c:extLst>
        </c:ser>
        <c:ser>
          <c:idx val="3"/>
          <c:order val="3"/>
          <c:tx>
            <c:strRef>
              <c:f>'High School Graphs'!$G$18</c:f>
              <c:strCache>
                <c:ptCount val="1"/>
                <c:pt idx="0">
                  <c:v>NM YRRS: Hookah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2.9097331583552159E-2"/>
                  <c:y val="-4.85764800233304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A55-4F18-A594-820F876CC7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Graphs'!$H$14:$L$14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'High School Graphs'!$H$18:$L$18</c:f>
              <c:numCache>
                <c:formatCode>General</c:formatCode>
                <c:ptCount val="5"/>
                <c:pt idx="0">
                  <c:v>21.9</c:v>
                </c:pt>
                <c:pt idx="1">
                  <c:v>11.9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FA55-4F18-A594-820F876CC71C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57342512"/>
        <c:axId val="357342904"/>
      </c:lineChart>
      <c:catAx>
        <c:axId val="3573425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 data were collected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7342904"/>
        <c:crosses val="autoZero"/>
        <c:auto val="1"/>
        <c:lblAlgn val="ctr"/>
        <c:lblOffset val="100"/>
        <c:noMultiLvlLbl val="0"/>
      </c:catAx>
      <c:valAx>
        <c:axId val="357342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7342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2204498144628477E-2"/>
          <c:y val="0.83402971180326602"/>
          <c:w val="0.91748755543488114"/>
          <c:h val="0.149080773770273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'High School Graphs'!$G$30</c:f>
              <c:strCache>
                <c:ptCount val="1"/>
                <c:pt idx="0">
                  <c:v>Annual SFS: Alcohol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1.243066491688549E-2"/>
                  <c:y val="-4.43783061479166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43A-4479-A7C9-C1CB2F8695AD}"/>
                </c:ext>
              </c:extLst>
            </c:dLbl>
            <c:dLbl>
              <c:idx val="3"/>
              <c:layout>
                <c:manualLayout>
                  <c:x val="-4.8313222409577347E-2"/>
                  <c:y val="3.84179822905100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43A-4479-A7C9-C1CB2F8695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Graphs'!$H$29:$L$29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'High School Graphs'!$H$30:$L$30</c:f>
              <c:numCache>
                <c:formatCode>General</c:formatCode>
                <c:ptCount val="5"/>
                <c:pt idx="1">
                  <c:v>26.5</c:v>
                </c:pt>
                <c:pt idx="2" formatCode="0.0">
                  <c:v>25</c:v>
                </c:pt>
                <c:pt idx="3">
                  <c:v>23.7</c:v>
                </c:pt>
                <c:pt idx="4">
                  <c:v>27.6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43A-4479-A7C9-C1CB2F8695AD}"/>
            </c:ext>
          </c:extLst>
        </c:ser>
        <c:ser>
          <c:idx val="1"/>
          <c:order val="1"/>
          <c:tx>
            <c:strRef>
              <c:f>'High School Graphs'!$G$31</c:f>
              <c:strCache>
                <c:ptCount val="1"/>
                <c:pt idx="0">
                  <c:v>Annual SFS: Binge Drinking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2.631955380577428E-2"/>
                  <c:y val="2.57479210610595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43A-4479-A7C9-C1CB2F8695AD}"/>
                </c:ext>
              </c:extLst>
            </c:dLbl>
            <c:dLbl>
              <c:idx val="2"/>
              <c:layout>
                <c:manualLayout>
                  <c:x val="-3.9391725518846225E-2"/>
                  <c:y val="-2.83639906144791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43A-4479-A7C9-C1CB2F8695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Graphs'!$H$29:$L$29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'High School Graphs'!$H$31:$L$31</c:f>
              <c:numCache>
                <c:formatCode>General</c:formatCode>
                <c:ptCount val="5"/>
                <c:pt idx="1">
                  <c:v>13.7</c:v>
                </c:pt>
                <c:pt idx="2" formatCode="0.0">
                  <c:v>12.2</c:v>
                </c:pt>
                <c:pt idx="3">
                  <c:v>11.5</c:v>
                </c:pt>
                <c:pt idx="4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43A-4479-A7C9-C1CB2F8695AD}"/>
            </c:ext>
          </c:extLst>
        </c:ser>
        <c:ser>
          <c:idx val="2"/>
          <c:order val="2"/>
          <c:tx>
            <c:strRef>
              <c:f>'High School Graphs'!$G$32</c:f>
              <c:strCache>
                <c:ptCount val="1"/>
                <c:pt idx="0">
                  <c:v>Annual SFS: Extreme Binge Drinking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2"/>
              <c:layout>
                <c:manualLayout>
                  <c:x val="-2.849698197805467E-2"/>
                  <c:y val="4.59042232435773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43A-4479-A7C9-C1CB2F8695AD}"/>
                </c:ext>
              </c:extLst>
            </c:dLbl>
            <c:dLbl>
              <c:idx val="3"/>
              <c:layout>
                <c:manualLayout>
                  <c:x val="-3.4162150252012489E-3"/>
                  <c:y val="-1.31210298784233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43A-4479-A7C9-C1CB2F8695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Graphs'!$H$29:$L$29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'High School Graphs'!$H$32:$L$32</c:f>
              <c:numCache>
                <c:formatCode>General</c:formatCode>
                <c:ptCount val="5"/>
                <c:pt idx="2">
                  <c:v>6.3</c:v>
                </c:pt>
                <c:pt idx="3">
                  <c:v>6.3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43A-4479-A7C9-C1CB2F8695AD}"/>
            </c:ext>
          </c:extLst>
        </c:ser>
        <c:ser>
          <c:idx val="3"/>
          <c:order val="3"/>
          <c:tx>
            <c:strRef>
              <c:f>'High School Graphs'!$G$33</c:f>
              <c:strCache>
                <c:ptCount val="1"/>
                <c:pt idx="0">
                  <c:v>NM YRRS: Alcohol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Pt>
            <c:idx val="3"/>
            <c:marker>
              <c:symbol val="circle"/>
              <c:size val="5"/>
              <c:spPr>
                <a:solidFill>
                  <a:schemeClr val="accent4"/>
                </a:solidFill>
                <a:ln w="57150">
                  <a:solidFill>
                    <a:schemeClr val="accent4"/>
                  </a:solidFill>
                </a:ln>
                <a:effectLst/>
              </c:spPr>
            </c:marker>
            <c:bubble3D val="0"/>
            <c:spPr>
              <a:ln w="57150" cap="rnd">
                <a:solidFill>
                  <a:schemeClr val="accent4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0-1B89-4D27-8AA3-26FD4B112DB6}"/>
              </c:ext>
            </c:extLst>
          </c:dPt>
          <c:dLbls>
            <c:dLbl>
              <c:idx val="1"/>
              <c:layout>
                <c:manualLayout>
                  <c:x val="-7.0763998250218826E-2"/>
                  <c:y val="-4.43783061479166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43A-4479-A7C9-C1CB2F8695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Graphs'!$H$29:$L$29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'High School Graphs'!$H$33:$L$33</c:f>
              <c:numCache>
                <c:formatCode>General</c:formatCode>
                <c:ptCount val="5"/>
                <c:pt idx="0">
                  <c:v>28.9</c:v>
                </c:pt>
                <c:pt idx="1">
                  <c:v>26.1</c:v>
                </c:pt>
                <c:pt idx="3">
                  <c:v>26.2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443A-4479-A7C9-C1CB2F8695AD}"/>
            </c:ext>
          </c:extLst>
        </c:ser>
        <c:ser>
          <c:idx val="4"/>
          <c:order val="4"/>
          <c:tx>
            <c:strRef>
              <c:f>'High School Graphs'!$G$34</c:f>
              <c:strCache>
                <c:ptCount val="1"/>
                <c:pt idx="0">
                  <c:v>NM YRRS: Binge Drinking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Pt>
            <c:idx val="3"/>
            <c:marker>
              <c:symbol val="circle"/>
              <c:size val="5"/>
              <c:spPr>
                <a:solidFill>
                  <a:schemeClr val="accent5"/>
                </a:solidFill>
                <a:ln w="76200">
                  <a:solidFill>
                    <a:schemeClr val="accent5"/>
                  </a:solidFill>
                </a:ln>
                <a:effectLst/>
              </c:spPr>
            </c:marker>
            <c:bubble3D val="0"/>
            <c:spPr>
              <a:ln w="76200" cap="rnd">
                <a:solidFill>
                  <a:schemeClr val="accent5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0-443A-4479-A7C9-C1CB2F8695AD}"/>
              </c:ext>
            </c:extLst>
          </c:dPt>
          <c:dLbls>
            <c:dLbl>
              <c:idx val="1"/>
              <c:layout>
                <c:manualLayout>
                  <c:x val="-7.3541776027996497E-2"/>
                  <c:y val="-3.97032243339848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43A-4479-A7C9-C1CB2F8695AD}"/>
                </c:ext>
              </c:extLst>
            </c:dLbl>
            <c:dLbl>
              <c:idx val="3"/>
              <c:layout>
                <c:manualLayout>
                  <c:x val="-5.9195461041524608E-2"/>
                  <c:y val="2.98281469290210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43A-4479-A7C9-C1CB2F8695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Graphs'!$H$29:$L$29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'High School Graphs'!$H$34:$L$34</c:f>
              <c:numCache>
                <c:formatCode>0.0</c:formatCode>
                <c:ptCount val="5"/>
                <c:pt idx="0">
                  <c:v>17.100000000000001</c:v>
                </c:pt>
                <c:pt idx="1">
                  <c:v>14.6</c:v>
                </c:pt>
                <c:pt idx="3" formatCode="General">
                  <c:v>10.9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443A-4479-A7C9-C1CB2F8695AD}"/>
            </c:ext>
          </c:extLst>
        </c:ser>
        <c:ser>
          <c:idx val="5"/>
          <c:order val="5"/>
          <c:tx>
            <c:strRef>
              <c:f>'High School Graphs'!$G$35</c:f>
              <c:strCache>
                <c:ptCount val="1"/>
                <c:pt idx="0">
                  <c:v>NM YRRS: Extreme Binge Drinking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3037023006717569E-2"/>
                  <c:y val="-1.57150026951896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43A-4479-A7C9-C1CB2F8695AD}"/>
                </c:ext>
              </c:extLst>
            </c:dLbl>
            <c:dLbl>
              <c:idx val="1"/>
              <c:layout>
                <c:manualLayout>
                  <c:x val="-7.2586860204902799E-3"/>
                  <c:y val="7.047740460972036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43A-4479-A7C9-C1CB2F8695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Graphs'!$H$29:$L$29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'High School Graphs'!$H$35:$L$35</c:f>
              <c:numCache>
                <c:formatCode>General</c:formatCode>
                <c:ptCount val="5"/>
                <c:pt idx="0" formatCode="0.0">
                  <c:v>4</c:v>
                </c:pt>
                <c:pt idx="1">
                  <c:v>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443A-4479-A7C9-C1CB2F8695AD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5762704"/>
        <c:axId val="165763096"/>
      </c:lineChart>
      <c:catAx>
        <c:axId val="1657627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 data were collected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763096"/>
        <c:crosses val="autoZero"/>
        <c:auto val="1"/>
        <c:lblAlgn val="ctr"/>
        <c:lblOffset val="100"/>
        <c:noMultiLvlLbl val="0"/>
      </c:catAx>
      <c:valAx>
        <c:axId val="165763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3.1092110376991838E-3"/>
              <c:y val="0.2478194556389112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762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47706748520842"/>
          <c:y val="4.1622464898595946E-2"/>
          <c:w val="0.82969071133057526"/>
          <c:h val="0.6216072327932487"/>
        </c:manualLayout>
      </c:layout>
      <c:lineChart>
        <c:grouping val="standard"/>
        <c:varyColors val="0"/>
        <c:ser>
          <c:idx val="0"/>
          <c:order val="0"/>
          <c:tx>
            <c:strRef>
              <c:f>'High School Graphs'!$G$44</c:f>
              <c:strCache>
                <c:ptCount val="1"/>
                <c:pt idx="0">
                  <c:v>Annual SFS: Marijuana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2.3221619664736688E-2"/>
                  <c:y val="4.48352058759453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21F-418D-9F15-03A3154280F5}"/>
                </c:ext>
              </c:extLst>
            </c:dLbl>
            <c:dLbl>
              <c:idx val="3"/>
              <c:layout>
                <c:manualLayout>
                  <c:x val="-3.8431858028919567E-2"/>
                  <c:y val="5.74648371761642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21F-418D-9F15-03A3154280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Graphs'!$H$43:$L$43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'High School Graphs'!$H$44:$L$44</c:f>
              <c:numCache>
                <c:formatCode>General</c:formatCode>
                <c:ptCount val="5"/>
                <c:pt idx="1">
                  <c:v>23.9</c:v>
                </c:pt>
                <c:pt idx="2">
                  <c:v>22.2</c:v>
                </c:pt>
                <c:pt idx="3">
                  <c:v>24.1</c:v>
                </c:pt>
                <c:pt idx="4">
                  <c:v>25.4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21F-418D-9F15-03A3154280F5}"/>
            </c:ext>
          </c:extLst>
        </c:ser>
        <c:ser>
          <c:idx val="1"/>
          <c:order val="1"/>
          <c:tx>
            <c:strRef>
              <c:f>'High School Graphs'!$G$45</c:f>
              <c:strCache>
                <c:ptCount val="1"/>
                <c:pt idx="0">
                  <c:v>Annual SFS: Painkiller to get high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3.4778003634913762E-2"/>
                  <c:y val="2.37548369694894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21F-418D-9F15-03A3154280F5}"/>
                </c:ext>
              </c:extLst>
            </c:dLbl>
            <c:dLbl>
              <c:idx val="3"/>
              <c:layout>
                <c:manualLayout>
                  <c:x val="-2.9046383168584374E-2"/>
                  <c:y val="4.18642131512032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21F-418D-9F15-03A3154280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Graphs'!$H$43:$L$43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'High School Graphs'!$H$45:$L$45</c:f>
              <c:numCache>
                <c:formatCode>General</c:formatCode>
                <c:ptCount val="5"/>
                <c:pt idx="1">
                  <c:v>3.8</c:v>
                </c:pt>
                <c:pt idx="2" formatCode="0.0">
                  <c:v>4.8</c:v>
                </c:pt>
                <c:pt idx="3">
                  <c:v>5.0999999999999996</c:v>
                </c:pt>
                <c:pt idx="4">
                  <c:v>5.9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21F-418D-9F15-03A3154280F5}"/>
            </c:ext>
          </c:extLst>
        </c:ser>
        <c:ser>
          <c:idx val="2"/>
          <c:order val="2"/>
          <c:tx>
            <c:strRef>
              <c:f>'High School Graphs'!$G$46</c:f>
              <c:strCache>
                <c:ptCount val="1"/>
                <c:pt idx="0">
                  <c:v>NM YRRS: Marijuana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Pt>
            <c:idx val="3"/>
            <c:marker>
              <c:symbol val="circle"/>
              <c:size val="5"/>
              <c:spPr>
                <a:solidFill>
                  <a:schemeClr val="accent3"/>
                </a:solidFill>
                <a:ln w="57150">
                  <a:solidFill>
                    <a:schemeClr val="accent3"/>
                  </a:solidFill>
                </a:ln>
                <a:effectLst/>
              </c:spPr>
            </c:marker>
            <c:bubble3D val="0"/>
            <c:spPr>
              <a:ln w="57150" cap="rnd">
                <a:solidFill>
                  <a:schemeClr val="accent3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0-873A-46AA-A865-AD8F37EBDD9F}"/>
              </c:ext>
            </c:extLst>
          </c:dPt>
          <c:dLbls>
            <c:dLbl>
              <c:idx val="1"/>
              <c:layout>
                <c:manualLayout>
                  <c:x val="-8.2246161447899105E-2"/>
                  <c:y val="-5.52965464297199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21F-418D-9F15-03A3154280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Graphs'!$H$43:$L$43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'High School Graphs'!$H$46:$L$46</c:f>
              <c:numCache>
                <c:formatCode>General</c:formatCode>
                <c:ptCount val="5"/>
                <c:pt idx="0">
                  <c:v>27.8</c:v>
                </c:pt>
                <c:pt idx="1">
                  <c:v>25.3</c:v>
                </c:pt>
                <c:pt idx="3">
                  <c:v>27.3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21F-418D-9F15-03A3154280F5}"/>
            </c:ext>
          </c:extLst>
        </c:ser>
        <c:ser>
          <c:idx val="3"/>
          <c:order val="3"/>
          <c:tx>
            <c:strRef>
              <c:f>'High School Graphs'!$G$47</c:f>
              <c:strCache>
                <c:ptCount val="1"/>
                <c:pt idx="0">
                  <c:v>NM YRRS: Painkiller to get high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Pt>
            <c:idx val="3"/>
            <c:marker>
              <c:symbol val="circle"/>
              <c:size val="5"/>
              <c:spPr>
                <a:solidFill>
                  <a:schemeClr val="accent4"/>
                </a:solidFill>
                <a:ln w="57150">
                  <a:solidFill>
                    <a:schemeClr val="accent4"/>
                  </a:solidFill>
                </a:ln>
                <a:effectLst/>
              </c:spPr>
            </c:marker>
            <c:bubble3D val="0"/>
            <c:spPr>
              <a:ln w="57150" cap="rnd">
                <a:solidFill>
                  <a:schemeClr val="accent4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873A-46AA-A865-AD8F37EBDD9F}"/>
              </c:ext>
            </c:extLst>
          </c:dPt>
          <c:dLbls>
            <c:dLbl>
              <c:idx val="1"/>
              <c:layout>
                <c:manualLayout>
                  <c:x val="-5.3417332619070335E-2"/>
                  <c:y val="-5.00264542031060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21F-418D-9F15-03A3154280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Graphs'!$H$43:$L$43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'High School Graphs'!$H$47:$L$47</c:f>
              <c:numCache>
                <c:formatCode>0.0</c:formatCode>
                <c:ptCount val="5"/>
                <c:pt idx="0">
                  <c:v>8.5</c:v>
                </c:pt>
                <c:pt idx="1">
                  <c:v>7.9</c:v>
                </c:pt>
                <c:pt idx="3" formatCode="General">
                  <c:v>6.9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21F-418D-9F15-03A3154280F5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5764272"/>
        <c:axId val="165764664"/>
      </c:lineChart>
      <c:catAx>
        <c:axId val="1657642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 data were collected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764664"/>
        <c:crosses val="autoZero"/>
        <c:auto val="1"/>
        <c:lblAlgn val="ctr"/>
        <c:lblOffset val="100"/>
        <c:noMultiLvlLbl val="0"/>
      </c:catAx>
      <c:valAx>
        <c:axId val="165764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4.7885075818036712E-3"/>
              <c:y val="0.2447192501873302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764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889256489997575"/>
          <c:y val="5.8116837459160166E-2"/>
          <c:w val="0.85990295330730715"/>
          <c:h val="0.58888253811605029"/>
        </c:manualLayout>
      </c:layout>
      <c:lineChart>
        <c:grouping val="standard"/>
        <c:varyColors val="0"/>
        <c:ser>
          <c:idx val="0"/>
          <c:order val="0"/>
          <c:tx>
            <c:strRef>
              <c:f>'High School Graphs'!$G$57</c:f>
              <c:strCache>
                <c:ptCount val="1"/>
                <c:pt idx="0">
                  <c:v>Annual SFS: Rode with drunk driver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4.2986220472440946E-2"/>
                  <c:y val="-5.16622361946464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CBC-4FF8-BE39-132AFB1B3F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Graphs'!$H$56:$L$56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'High School Graphs'!$H$57:$L$57</c:f>
              <c:numCache>
                <c:formatCode>General</c:formatCode>
                <c:ptCount val="5"/>
                <c:pt idx="1">
                  <c:v>27.8</c:v>
                </c:pt>
                <c:pt idx="2">
                  <c:v>18.100000000000001</c:v>
                </c:pt>
                <c:pt idx="3">
                  <c:v>16.399999999999999</c:v>
                </c:pt>
                <c:pt idx="4">
                  <c:v>18.600000000000001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CBC-4FF8-BE39-132AFB1B3F41}"/>
            </c:ext>
          </c:extLst>
        </c:ser>
        <c:ser>
          <c:idx val="1"/>
          <c:order val="1"/>
          <c:tx>
            <c:strRef>
              <c:f>'High School Graphs'!$G$58</c:f>
              <c:strCache>
                <c:ptCount val="1"/>
                <c:pt idx="0">
                  <c:v>Annual SFS: Drink and drive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3.3875109361329939E-2"/>
                  <c:y val="3.7066200058325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CBC-4FF8-BE39-132AFB1B3F41}"/>
                </c:ext>
              </c:extLst>
            </c:dLbl>
            <c:dLbl>
              <c:idx val="3"/>
              <c:layout>
                <c:manualLayout>
                  <c:x val="-2.808265286283659E-2"/>
                  <c:y val="3.25038387362266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CBC-4FF8-BE39-132AFB1B3F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Graphs'!$H$56:$L$56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'High School Graphs'!$H$58:$L$58</c:f>
              <c:numCache>
                <c:formatCode>0.0</c:formatCode>
                <c:ptCount val="5"/>
                <c:pt idx="1">
                  <c:v>7</c:v>
                </c:pt>
                <c:pt idx="2">
                  <c:v>5.7</c:v>
                </c:pt>
                <c:pt idx="3" formatCode="General">
                  <c:v>5.6</c:v>
                </c:pt>
                <c:pt idx="4" formatCode="General">
                  <c:v>6.8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CBC-4FF8-BE39-132AFB1B3F41}"/>
            </c:ext>
          </c:extLst>
        </c:ser>
        <c:ser>
          <c:idx val="2"/>
          <c:order val="2"/>
          <c:tx>
            <c:strRef>
              <c:f>'High School Graphs'!$G$59</c:f>
              <c:strCache>
                <c:ptCount val="1"/>
                <c:pt idx="0">
                  <c:v>NM YRRS: Rode with drunk driver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4.5763998250218721E-2"/>
                  <c:y val="-5.00264334437424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CBC-4FF8-BE39-132AFB1B3F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Graphs'!$H$56:$L$56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'High School Graphs'!$H$59:$L$59</c:f>
              <c:numCache>
                <c:formatCode>General</c:formatCode>
                <c:ptCount val="5"/>
                <c:pt idx="0">
                  <c:v>22.5</c:v>
                </c:pt>
                <c:pt idx="1">
                  <c:v>19.7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CBC-4FF8-BE39-132AFB1B3F41}"/>
            </c:ext>
          </c:extLst>
        </c:ser>
        <c:ser>
          <c:idx val="3"/>
          <c:order val="3"/>
          <c:tx>
            <c:strRef>
              <c:f>'High School Graphs'!$G$60</c:f>
              <c:strCache>
                <c:ptCount val="1"/>
                <c:pt idx="0">
                  <c:v>NM YRRS: Drink and Drive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Pt>
            <c:idx val="3"/>
            <c:marker>
              <c:symbol val="circle"/>
              <c:size val="5"/>
              <c:spPr>
                <a:solidFill>
                  <a:schemeClr val="accent4"/>
                </a:solidFill>
                <a:ln w="57150">
                  <a:solidFill>
                    <a:schemeClr val="accent4"/>
                  </a:solidFill>
                </a:ln>
                <a:effectLst/>
              </c:spPr>
            </c:marker>
            <c:bubble3D val="0"/>
            <c:spPr>
              <a:ln w="57150" cap="rnd">
                <a:solidFill>
                  <a:schemeClr val="accent4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0-C59A-4C8E-9D79-F5D2B4052EE3}"/>
              </c:ext>
            </c:extLst>
          </c:dPt>
          <c:dLbls>
            <c:dLbl>
              <c:idx val="1"/>
              <c:layout>
                <c:manualLayout>
                  <c:x val="-5.3319553805774383E-2"/>
                  <c:y val="-4.48051449709137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CBC-4FF8-BE39-132AFB1B3F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Graphs'!$H$56:$L$56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'High School Graphs'!$H$60:$L$60</c:f>
              <c:numCache>
                <c:formatCode>0.0</c:formatCode>
                <c:ptCount val="5"/>
                <c:pt idx="0">
                  <c:v>8.9</c:v>
                </c:pt>
                <c:pt idx="1">
                  <c:v>7.4</c:v>
                </c:pt>
                <c:pt idx="3" formatCode="General">
                  <c:v>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CBC-4FF8-BE39-132AFB1B3F41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5765448"/>
        <c:axId val="165765840"/>
      </c:lineChart>
      <c:catAx>
        <c:axId val="1657654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 data were collected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765840"/>
        <c:crosses val="autoZero"/>
        <c:auto val="1"/>
        <c:lblAlgn val="ctr"/>
        <c:lblOffset val="100"/>
        <c:noMultiLvlLbl val="0"/>
      </c:catAx>
      <c:valAx>
        <c:axId val="165765840"/>
        <c:scaling>
          <c:orientation val="minMax"/>
          <c:max val="3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1.2345679012345678E-2"/>
              <c:y val="0.2447192501873302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765448"/>
        <c:crosses val="autoZero"/>
        <c:crossBetween val="between"/>
        <c:majorUnit val="7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261298220075412E-2"/>
          <c:y val="0.80787739746229292"/>
          <c:w val="0.965281214848144"/>
          <c:h val="0.177423446234556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'2018 demo'!$B$21</c:f>
              <c:strCache>
                <c:ptCount val="1"/>
                <c:pt idx="0">
                  <c:v>Actual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'2018 demo'!$A$22:$A$26</c:f>
              <c:strCache>
                <c:ptCount val="5"/>
                <c:pt idx="0">
                  <c:v>Less than High School (n=628)</c:v>
                </c:pt>
                <c:pt idx="1">
                  <c:v>High School Grad/ GED (n=2,491)</c:v>
                </c:pt>
                <c:pt idx="2">
                  <c:v>Some College/ Tech school (n=2,771)</c:v>
                </c:pt>
                <c:pt idx="3">
                  <c:v> College or more (n=3,619)</c:v>
                </c:pt>
                <c:pt idx="4">
                  <c:v>Still in college (n=2,891)</c:v>
                </c:pt>
              </c:strCache>
            </c:strRef>
          </c:cat>
          <c:val>
            <c:numRef>
              <c:f>'2018 demo'!$B$22:$B$26</c:f>
              <c:numCache>
                <c:formatCode>0.0</c:formatCode>
                <c:ptCount val="5"/>
                <c:pt idx="0">
                  <c:v>5.0599999999999996</c:v>
                </c:pt>
                <c:pt idx="1">
                  <c:v>20.09</c:v>
                </c:pt>
                <c:pt idx="2">
                  <c:v>22.35</c:v>
                </c:pt>
                <c:pt idx="3">
                  <c:v>29.19</c:v>
                </c:pt>
                <c:pt idx="4">
                  <c:v>23.31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A2-40D3-B203-D920E6302233}"/>
            </c:ext>
          </c:extLst>
        </c:ser>
        <c:ser>
          <c:idx val="1"/>
          <c:order val="1"/>
          <c:tx>
            <c:strRef>
              <c:f>'2018 demo'!$C$21</c:f>
              <c:strCache>
                <c:ptCount val="1"/>
                <c:pt idx="0">
                  <c:v>Weighted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'2018 demo'!$A$22:$A$26</c:f>
              <c:strCache>
                <c:ptCount val="5"/>
                <c:pt idx="0">
                  <c:v>Less than High School (n=628)</c:v>
                </c:pt>
                <c:pt idx="1">
                  <c:v>High School Grad/ GED (n=2,491)</c:v>
                </c:pt>
                <c:pt idx="2">
                  <c:v>Some College/ Tech school (n=2,771)</c:v>
                </c:pt>
                <c:pt idx="3">
                  <c:v> College or more (n=3,619)</c:v>
                </c:pt>
                <c:pt idx="4">
                  <c:v>Still in college (n=2,891)</c:v>
                </c:pt>
              </c:strCache>
            </c:strRef>
          </c:cat>
          <c:val>
            <c:numRef>
              <c:f>'2018 demo'!$C$22:$C$26</c:f>
              <c:numCache>
                <c:formatCode>0.0</c:formatCode>
                <c:ptCount val="5"/>
                <c:pt idx="0">
                  <c:v>5.8</c:v>
                </c:pt>
                <c:pt idx="1">
                  <c:v>21.2</c:v>
                </c:pt>
                <c:pt idx="2">
                  <c:v>24</c:v>
                </c:pt>
                <c:pt idx="3">
                  <c:v>32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A2-40D3-B203-D920E630223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2511768"/>
        <c:axId val="162512160"/>
      </c:barChart>
      <c:catAx>
        <c:axId val="162511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512160"/>
        <c:crosses val="autoZero"/>
        <c:auto val="1"/>
        <c:lblAlgn val="ctr"/>
        <c:lblOffset val="100"/>
        <c:noMultiLvlLbl val="0"/>
      </c:catAx>
      <c:valAx>
        <c:axId val="162512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511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'2018 demo'!$B$40</c:f>
              <c:strCache>
                <c:ptCount val="1"/>
                <c:pt idx="0">
                  <c:v>Actual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'2018 demo'!$A$41:$A$42</c:f>
              <c:strCache>
                <c:ptCount val="2"/>
                <c:pt idx="0">
                  <c:v>Military Background (n=819)</c:v>
                </c:pt>
                <c:pt idx="1">
                  <c:v>LGBT (n=106)</c:v>
                </c:pt>
              </c:strCache>
            </c:strRef>
          </c:cat>
          <c:val>
            <c:numRef>
              <c:f>'2018 demo'!$B$41:$B$42</c:f>
              <c:numCache>
                <c:formatCode>General</c:formatCode>
                <c:ptCount val="2"/>
                <c:pt idx="0">
                  <c:v>6.5</c:v>
                </c:pt>
                <c:pt idx="1">
                  <c:v>8.6999999999999993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7A-4E55-A500-82558A45321B}"/>
            </c:ext>
          </c:extLst>
        </c:ser>
        <c:ser>
          <c:idx val="1"/>
          <c:order val="1"/>
          <c:tx>
            <c:strRef>
              <c:f>'2018 demo'!$C$40</c:f>
              <c:strCache>
                <c:ptCount val="1"/>
                <c:pt idx="0">
                  <c:v>Weighted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'2018 demo'!$A$41:$A$42</c:f>
              <c:strCache>
                <c:ptCount val="2"/>
                <c:pt idx="0">
                  <c:v>Military Background (n=819)</c:v>
                </c:pt>
                <c:pt idx="1">
                  <c:v>LGBT (n=106)</c:v>
                </c:pt>
              </c:strCache>
            </c:strRef>
          </c:cat>
          <c:val>
            <c:numRef>
              <c:f>'2018 demo'!$C$41:$C$42</c:f>
              <c:numCache>
                <c:formatCode>General</c:formatCode>
                <c:ptCount val="2"/>
                <c:pt idx="0" formatCode="0.0">
                  <c:v>8.8000000000000007</c:v>
                </c:pt>
                <c:pt idx="1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7A-4E55-A500-82558A45321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4101096"/>
        <c:axId val="164101488"/>
      </c:barChart>
      <c:catAx>
        <c:axId val="1641010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Other Demographics</a:t>
                </a:r>
              </a:p>
            </c:rich>
          </c:tx>
          <c:layout>
            <c:manualLayout>
              <c:xMode val="edge"/>
              <c:yMode val="edge"/>
              <c:x val="0.41772754192582795"/>
              <c:y val="0.8910401776700989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101488"/>
        <c:crossesAt val="0"/>
        <c:auto val="1"/>
        <c:lblAlgn val="ctr"/>
        <c:lblOffset val="100"/>
        <c:noMultiLvlLbl val="0"/>
      </c:catAx>
      <c:valAx>
        <c:axId val="164101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101096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644132370648506"/>
          <c:y val="8.6149808197052296E-4"/>
          <c:w val="0.3591050060325322"/>
          <c:h val="6.58051076948714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'2018 demo'!$B$28</c:f>
              <c:strCache>
                <c:ptCount val="1"/>
                <c:pt idx="0">
                  <c:v>Actual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'2018 demo'!$A$29:$A$31</c:f>
              <c:strCache>
                <c:ptCount val="3"/>
                <c:pt idx="0">
                  <c:v>Less than 1 year  (n=557)</c:v>
                </c:pt>
                <c:pt idx="1">
                  <c:v>1 to 5 years (n=1,430)</c:v>
                </c:pt>
                <c:pt idx="2">
                  <c:v>More than 5 years (n=10,539)</c:v>
                </c:pt>
              </c:strCache>
            </c:strRef>
          </c:cat>
          <c:val>
            <c:numRef>
              <c:f>'2018 demo'!$B$29:$B$31</c:f>
              <c:numCache>
                <c:formatCode>0.0</c:formatCode>
                <c:ptCount val="3"/>
                <c:pt idx="0">
                  <c:v>4.45</c:v>
                </c:pt>
                <c:pt idx="1">
                  <c:v>11.42</c:v>
                </c:pt>
                <c:pt idx="2">
                  <c:v>84.14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F8-4F4D-872F-24BE066B82BF}"/>
            </c:ext>
          </c:extLst>
        </c:ser>
        <c:ser>
          <c:idx val="1"/>
          <c:order val="1"/>
          <c:tx>
            <c:strRef>
              <c:f>'2018 demo'!$C$28</c:f>
              <c:strCache>
                <c:ptCount val="1"/>
                <c:pt idx="0">
                  <c:v>Weighted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'2018 demo'!$A$29:$A$31</c:f>
              <c:strCache>
                <c:ptCount val="3"/>
                <c:pt idx="0">
                  <c:v>Less than 1 year  (n=557)</c:v>
                </c:pt>
                <c:pt idx="1">
                  <c:v>1 to 5 years (n=1,430)</c:v>
                </c:pt>
                <c:pt idx="2">
                  <c:v>More than 5 years (n=10,539)</c:v>
                </c:pt>
              </c:strCache>
            </c:strRef>
          </c:cat>
          <c:val>
            <c:numRef>
              <c:f>'2018 demo'!$C$29:$C$31</c:f>
              <c:numCache>
                <c:formatCode>General</c:formatCode>
                <c:ptCount val="3"/>
                <c:pt idx="0" formatCode="0.0">
                  <c:v>3.9</c:v>
                </c:pt>
                <c:pt idx="1">
                  <c:v>10.7</c:v>
                </c:pt>
                <c:pt idx="2">
                  <c:v>85.4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F8-4F4D-872F-24BE066B82B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4103448"/>
        <c:axId val="164103056"/>
      </c:barChart>
      <c:catAx>
        <c:axId val="1641034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Length of time living in NM</a:t>
                </a:r>
              </a:p>
            </c:rich>
          </c:tx>
          <c:layout>
            <c:manualLayout>
              <c:xMode val="edge"/>
              <c:yMode val="edge"/>
              <c:x val="0.33255817181506159"/>
              <c:y val="0.8615088867316242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103056"/>
        <c:crosses val="autoZero"/>
        <c:auto val="1"/>
        <c:lblAlgn val="ctr"/>
        <c:lblOffset val="100"/>
        <c:noMultiLvlLbl val="0"/>
      </c:catAx>
      <c:valAx>
        <c:axId val="16410305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103448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245619635383414"/>
          <c:y val="6.6233093203775073E-2"/>
          <c:w val="0.37636962447001815"/>
          <c:h val="7.57209458406740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'alc-whole sample'!$B$2</c:f>
              <c:strCache>
                <c:ptCount val="1"/>
                <c:pt idx="0">
                  <c:v>Whole sample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525284363671737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CD0-41C4-830F-B1AC429887B4}"/>
                </c:ext>
              </c:extLst>
            </c:dLbl>
            <c:dLbl>
              <c:idx val="1"/>
              <c:layout>
                <c:manualLayout>
                  <c:x val="-1.3050568727343476E-2"/>
                  <c:y val="4.62962962962962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CD0-41C4-830F-B1AC429887B4}"/>
                </c:ext>
              </c:extLst>
            </c:dLbl>
            <c:dLbl>
              <c:idx val="2"/>
              <c:layout>
                <c:manualLayout>
                  <c:x val="-8.7003791515623177E-3"/>
                  <c:y val="4.62962962962962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CD0-41C4-830F-B1AC429887B4}"/>
                </c:ext>
              </c:extLst>
            </c:dLbl>
            <c:dLbl>
              <c:idx val="3"/>
              <c:layout>
                <c:manualLayout>
                  <c:x val="-6.5252843636717378E-3"/>
                  <c:y val="4.62962962962962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CD0-41C4-830F-B1AC429887B4}"/>
                </c:ext>
              </c:extLst>
            </c:dLbl>
            <c:dLbl>
              <c:idx val="4"/>
              <c:layout>
                <c:manualLayout>
                  <c:x val="-1.3050568727343476E-2"/>
                  <c:y val="4.62962962962962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CD0-41C4-830F-B1AC429887B4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'alc-whole sample'!$A$3:$A$7</c:f>
              <c:strCache>
                <c:ptCount val="5"/>
                <c:pt idx="0">
                  <c:v>Past 30-day alcohol use***</c:v>
                </c:pt>
                <c:pt idx="1">
                  <c:v>Past 30-day binge drinking***</c:v>
                </c:pt>
                <c:pt idx="2">
                  <c:v>Past 30-day drinking and driving***</c:v>
                </c:pt>
                <c:pt idx="3">
                  <c:v>Past 30-day binge drinking and driving***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'alc-whole sample'!$B$3:$B$7</c:f>
              <c:numCache>
                <c:formatCode>0.0</c:formatCode>
                <c:ptCount val="5"/>
                <c:pt idx="0">
                  <c:v>46.9</c:v>
                </c:pt>
                <c:pt idx="1">
                  <c:v>14.4</c:v>
                </c:pt>
                <c:pt idx="2">
                  <c:v>3.7</c:v>
                </c:pt>
                <c:pt idx="3">
                  <c:v>2.8</c:v>
                </c:pt>
                <c:pt idx="4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CD0-41C4-830F-B1AC429887B4}"/>
            </c:ext>
          </c:extLst>
        </c:ser>
        <c:ser>
          <c:idx val="1"/>
          <c:order val="1"/>
          <c:tx>
            <c:strRef>
              <c:f>'alc-whole sample'!$C$2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'alc-whole sample'!$A$3:$A$7</c:f>
              <c:strCache>
                <c:ptCount val="5"/>
                <c:pt idx="0">
                  <c:v>Past 30-day alcohol use***</c:v>
                </c:pt>
                <c:pt idx="1">
                  <c:v>Past 30-day binge drinking***</c:v>
                </c:pt>
                <c:pt idx="2">
                  <c:v>Past 30-day drinking and driving***</c:v>
                </c:pt>
                <c:pt idx="3">
                  <c:v>Past 30-day binge drinking and driving***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'alc-whole sample'!$C$3:$C$7</c:f>
              <c:numCache>
                <c:formatCode>0.0</c:formatCode>
                <c:ptCount val="5"/>
                <c:pt idx="0">
                  <c:v>51.2</c:v>
                </c:pt>
                <c:pt idx="1">
                  <c:v>18.399999999999999</c:v>
                </c:pt>
                <c:pt idx="2">
                  <c:v>4.9000000000000004</c:v>
                </c:pt>
                <c:pt idx="3">
                  <c:v>3.5</c:v>
                </c:pt>
                <c:pt idx="4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CD0-41C4-830F-B1AC429887B4}"/>
            </c:ext>
          </c:extLst>
        </c:ser>
        <c:ser>
          <c:idx val="2"/>
          <c:order val="2"/>
          <c:tx>
            <c:strRef>
              <c:f>'alc-whole sample'!$D$2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050568727343476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CD0-41C4-830F-B1AC429887B4}"/>
                </c:ext>
              </c:extLst>
            </c:dLbl>
            <c:dLbl>
              <c:idx val="1"/>
              <c:layout>
                <c:manualLayout>
                  <c:x val="1.522566351523405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CD0-41C4-830F-B1AC429887B4}"/>
                </c:ext>
              </c:extLst>
            </c:dLbl>
            <c:dLbl>
              <c:idx val="2"/>
              <c:layout>
                <c:manualLayout>
                  <c:x val="1.3050568727343476E-2"/>
                  <c:y val="-9.25925925925925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CD0-41C4-830F-B1AC429887B4}"/>
                </c:ext>
              </c:extLst>
            </c:dLbl>
            <c:dLbl>
              <c:idx val="3"/>
              <c:layout>
                <c:manualLayout>
                  <c:x val="1.3050568727343476E-2"/>
                  <c:y val="9.25925925925925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CD0-41C4-830F-B1AC429887B4}"/>
                </c:ext>
              </c:extLst>
            </c:dLbl>
            <c:dLbl>
              <c:idx val="4"/>
              <c:layout>
                <c:manualLayout>
                  <c:x val="1.3050568727343476E-2"/>
                  <c:y val="8.487556272013328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CD0-41C4-830F-B1AC429887B4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'alc-whole sample'!$A$3:$A$7</c:f>
              <c:strCache>
                <c:ptCount val="5"/>
                <c:pt idx="0">
                  <c:v>Past 30-day alcohol use***</c:v>
                </c:pt>
                <c:pt idx="1">
                  <c:v>Past 30-day binge drinking***</c:v>
                </c:pt>
                <c:pt idx="2">
                  <c:v>Past 30-day drinking and driving***</c:v>
                </c:pt>
                <c:pt idx="3">
                  <c:v>Past 30-day binge drinking and driving***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'alc-whole sample'!$D$3:$D$7</c:f>
              <c:numCache>
                <c:formatCode>0.0</c:formatCode>
                <c:ptCount val="5"/>
                <c:pt idx="0">
                  <c:v>43.1</c:v>
                </c:pt>
                <c:pt idx="1">
                  <c:v>12.4</c:v>
                </c:pt>
                <c:pt idx="2">
                  <c:v>2.4</c:v>
                </c:pt>
                <c:pt idx="3">
                  <c:v>2</c:v>
                </c:pt>
                <c:pt idx="4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CD0-41C4-830F-B1AC429887B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77818256"/>
        <c:axId val="377818648"/>
      </c:barChart>
      <c:catAx>
        <c:axId val="3778182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77818648"/>
        <c:crosses val="autoZero"/>
        <c:auto val="1"/>
        <c:lblAlgn val="ctr"/>
        <c:lblOffset val="100"/>
        <c:noMultiLvlLbl val="0"/>
      </c:catAx>
      <c:valAx>
        <c:axId val="37781864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Weighted Percent</a:t>
                </a:r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crossAx val="377818256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race!$B$2</c:f>
              <c:strCache>
                <c:ptCount val="1"/>
                <c:pt idx="0">
                  <c:v>Non-Hispanic White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1857919735309198E-3"/>
                  <c:y val="1.38888888888888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5E4-4FF0-836A-C49851C5A6AF}"/>
                </c:ext>
              </c:extLst>
            </c:dLbl>
            <c:dLbl>
              <c:idx val="1"/>
              <c:layout>
                <c:manualLayout>
                  <c:x val="-1.3114751841185518E-2"/>
                  <c:y val="2.77777777777777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5E4-4FF0-836A-C49851C5A6AF}"/>
                </c:ext>
              </c:extLst>
            </c:dLbl>
            <c:dLbl>
              <c:idx val="2"/>
              <c:layout>
                <c:manualLayout>
                  <c:x val="-1.9672127761778277E-2"/>
                  <c:y val="2.77777777777777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5E4-4FF0-836A-C49851C5A6AF}"/>
                </c:ext>
              </c:extLst>
            </c:dLbl>
            <c:dLbl>
              <c:idx val="3"/>
              <c:layout>
                <c:manualLayout>
                  <c:x val="-1.0929131977258814E-2"/>
                  <c:y val="2.3148148148148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5E4-4FF0-836A-C49851C5A6AF}"/>
                </c:ext>
              </c:extLst>
            </c:dLbl>
            <c:dLbl>
              <c:idx val="4"/>
              <c:layout>
                <c:manualLayout>
                  <c:x val="-1.3114751841185518E-2"/>
                  <c:y val="2.314778361038195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5E4-4FF0-836A-C49851C5A6AF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race!$A$3:$A$7</c:f>
              <c:strCache>
                <c:ptCount val="5"/>
                <c:pt idx="0">
                  <c:v>Past 30-day alcohol use</c:v>
                </c:pt>
                <c:pt idx="1">
                  <c:v>Past 30-day binge drinking</c:v>
                </c:pt>
                <c:pt idx="2">
                  <c:v>Past 30-day drinking and driving</c:v>
                </c:pt>
                <c:pt idx="3">
                  <c:v>Past 30-day binge drinking and driving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race!$B$3:$B$7</c:f>
              <c:numCache>
                <c:formatCode>0.0</c:formatCode>
                <c:ptCount val="5"/>
                <c:pt idx="0">
                  <c:v>52.6</c:v>
                </c:pt>
                <c:pt idx="1">
                  <c:v>11.7</c:v>
                </c:pt>
                <c:pt idx="2">
                  <c:v>3.2</c:v>
                </c:pt>
                <c:pt idx="3">
                  <c:v>2.2999999999999998</c:v>
                </c:pt>
                <c:pt idx="4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5E4-4FF0-836A-C49851C5A6AF}"/>
            </c:ext>
          </c:extLst>
        </c:ser>
        <c:ser>
          <c:idx val="1"/>
          <c:order val="1"/>
          <c:tx>
            <c:strRef>
              <c:f>race!$C$2</c:f>
              <c:strCache>
                <c:ptCount val="1"/>
                <c:pt idx="0">
                  <c:v>Hispanic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4949759720401923E-3"/>
                  <c:y val="2.0481314106916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5E4-4FF0-836A-C49851C5A6AF}"/>
                </c:ext>
              </c:extLst>
            </c:dLbl>
            <c:dLbl>
              <c:idx val="2"/>
              <c:layout>
                <c:manualLayout>
                  <c:x val="-6.557375920592759E-3"/>
                  <c:y val="1.38888888888888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5E4-4FF0-836A-C49851C5A6AF}"/>
                </c:ext>
              </c:extLst>
            </c:dLbl>
            <c:dLbl>
              <c:idx val="3"/>
              <c:layout>
                <c:manualLayout>
                  <c:x val="-1.0928959867654599E-2"/>
                  <c:y val="1.38888888888889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5E4-4FF0-836A-C49851C5A6AF}"/>
                </c:ext>
              </c:extLst>
            </c:dLbl>
            <c:dLbl>
              <c:idx val="4"/>
              <c:layout>
                <c:manualLayout>
                  <c:x val="-4.3715839470618396E-3"/>
                  <c:y val="4.62962962962954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5E4-4FF0-836A-C49851C5A6AF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race!$A$3:$A$7</c:f>
              <c:strCache>
                <c:ptCount val="5"/>
                <c:pt idx="0">
                  <c:v>Past 30-day alcohol use</c:v>
                </c:pt>
                <c:pt idx="1">
                  <c:v>Past 30-day binge drinking</c:v>
                </c:pt>
                <c:pt idx="2">
                  <c:v>Past 30-day drinking and driving</c:v>
                </c:pt>
                <c:pt idx="3">
                  <c:v>Past 30-day binge drinking and driving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race!$C$3:$C$7</c:f>
              <c:numCache>
                <c:formatCode>0.0</c:formatCode>
                <c:ptCount val="5"/>
                <c:pt idx="0">
                  <c:v>44.2</c:v>
                </c:pt>
                <c:pt idx="1">
                  <c:v>16.7</c:v>
                </c:pt>
                <c:pt idx="2">
                  <c:v>4</c:v>
                </c:pt>
                <c:pt idx="3">
                  <c:v>3</c:v>
                </c:pt>
                <c:pt idx="4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5E4-4FF0-836A-C49851C5A6AF}"/>
            </c:ext>
          </c:extLst>
        </c:ser>
        <c:ser>
          <c:idx val="2"/>
          <c:order val="2"/>
          <c:tx>
            <c:strRef>
              <c:f>race!$D$2</c:f>
              <c:strCache>
                <c:ptCount val="1"/>
                <c:pt idx="0">
                  <c:v>Native American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0"/>
                  <c:y val="-1.85185185185185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5E4-4FF0-836A-C49851C5A6AF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race!$A$3:$A$7</c:f>
              <c:strCache>
                <c:ptCount val="5"/>
                <c:pt idx="0">
                  <c:v>Past 30-day alcohol use</c:v>
                </c:pt>
                <c:pt idx="1">
                  <c:v>Past 30-day binge drinking</c:v>
                </c:pt>
                <c:pt idx="2">
                  <c:v>Past 30-day drinking and driving</c:v>
                </c:pt>
                <c:pt idx="3">
                  <c:v>Past 30-day binge drinking and driving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race!$D$3:$D$7</c:f>
              <c:numCache>
                <c:formatCode>0.0</c:formatCode>
                <c:ptCount val="5"/>
                <c:pt idx="0">
                  <c:v>34.200000000000003</c:v>
                </c:pt>
                <c:pt idx="1">
                  <c:v>15.8</c:v>
                </c:pt>
                <c:pt idx="2">
                  <c:v>3.9</c:v>
                </c:pt>
                <c:pt idx="3">
                  <c:v>3.1</c:v>
                </c:pt>
                <c:pt idx="4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5E4-4FF0-836A-C49851C5A6AF}"/>
            </c:ext>
          </c:extLst>
        </c:ser>
        <c:ser>
          <c:idx val="3"/>
          <c:order val="3"/>
          <c:tx>
            <c:strRef>
              <c:f>race!$E$2</c:f>
              <c:strCache>
                <c:ptCount val="1"/>
                <c:pt idx="0">
                  <c:v>Other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1857919735309199E-2"/>
                  <c:y val="2.77777777777777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5E4-4FF0-836A-C49851C5A6AF}"/>
                </c:ext>
              </c:extLst>
            </c:dLbl>
            <c:dLbl>
              <c:idx val="1"/>
              <c:layout>
                <c:manualLayout>
                  <c:x val="3.0601087629432876E-2"/>
                  <c:y val="2.3148148148148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5E4-4FF0-836A-C49851C5A6AF}"/>
                </c:ext>
              </c:extLst>
            </c:dLbl>
            <c:dLbl>
              <c:idx val="2"/>
              <c:layout>
                <c:manualLayout>
                  <c:x val="1.7486335788247358E-2"/>
                  <c:y val="1.85185185185185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5E4-4FF0-836A-C49851C5A6AF}"/>
                </c:ext>
              </c:extLst>
            </c:dLbl>
            <c:dLbl>
              <c:idx val="3"/>
              <c:layout>
                <c:manualLayout>
                  <c:x val="1.311475184118551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5E4-4FF0-836A-C49851C5A6AF}"/>
                </c:ext>
              </c:extLst>
            </c:dLbl>
            <c:dLbl>
              <c:idx val="4"/>
              <c:layout>
                <c:manualLayout>
                  <c:x val="2.1857919735309199E-2"/>
                  <c:y val="9.25925925925925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5E4-4FF0-836A-C49851C5A6AF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race!$A$3:$A$7</c:f>
              <c:strCache>
                <c:ptCount val="5"/>
                <c:pt idx="0">
                  <c:v>Past 30-day alcohol use</c:v>
                </c:pt>
                <c:pt idx="1">
                  <c:v>Past 30-day binge drinking</c:v>
                </c:pt>
                <c:pt idx="2">
                  <c:v>Past 30-day drinking and driving</c:v>
                </c:pt>
                <c:pt idx="3">
                  <c:v>Past 30-day binge drinking and driving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race!$E$3:$E$7</c:f>
              <c:numCache>
                <c:formatCode>0.0</c:formatCode>
                <c:ptCount val="5"/>
                <c:pt idx="0">
                  <c:v>46.6</c:v>
                </c:pt>
                <c:pt idx="1">
                  <c:v>13.4</c:v>
                </c:pt>
                <c:pt idx="2">
                  <c:v>4.0999999999999996</c:v>
                </c:pt>
                <c:pt idx="3">
                  <c:v>3.5</c:v>
                </c:pt>
                <c:pt idx="4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05E4-4FF0-836A-C49851C5A6A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12475672"/>
        <c:axId val="144050184"/>
      </c:barChart>
      <c:catAx>
        <c:axId val="412475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44050184"/>
        <c:crosses val="autoZero"/>
        <c:auto val="1"/>
        <c:lblAlgn val="ctr"/>
        <c:lblOffset val="100"/>
        <c:noMultiLvlLbl val="0"/>
      </c:catAx>
      <c:valAx>
        <c:axId val="14405018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Weighted Percent</a:t>
                </a:r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crossAx val="412475672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age!$B$2</c:f>
              <c:strCache>
                <c:ptCount val="1"/>
                <c:pt idx="0">
                  <c:v>18-20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age!$A$3:$A$7</c:f>
              <c:strCache>
                <c:ptCount val="5"/>
                <c:pt idx="0">
                  <c:v>Past 30-day alcohol use</c:v>
                </c:pt>
                <c:pt idx="1">
                  <c:v>Past 30-day binge drinking</c:v>
                </c:pt>
                <c:pt idx="2">
                  <c:v>Past 30-day drinking and driving</c:v>
                </c:pt>
                <c:pt idx="3">
                  <c:v>Past 30-day binge drinking and driving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age!$B$3:$B$7</c:f>
              <c:numCache>
                <c:formatCode>General</c:formatCode>
                <c:ptCount val="5"/>
                <c:pt idx="0">
                  <c:v>34.700000000000003</c:v>
                </c:pt>
                <c:pt idx="1">
                  <c:v>13.9</c:v>
                </c:pt>
                <c:pt idx="2">
                  <c:v>3.9</c:v>
                </c:pt>
                <c:pt idx="3">
                  <c:v>4</c:v>
                </c:pt>
                <c:pt idx="4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42-449E-A2F9-393434291A2F}"/>
            </c:ext>
          </c:extLst>
        </c:ser>
        <c:ser>
          <c:idx val="1"/>
          <c:order val="1"/>
          <c:tx>
            <c:strRef>
              <c:f>age!$C$2</c:f>
              <c:strCache>
                <c:ptCount val="1"/>
                <c:pt idx="0">
                  <c:v>21-25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age!$A$3:$A$7</c:f>
              <c:strCache>
                <c:ptCount val="5"/>
                <c:pt idx="0">
                  <c:v>Past 30-day alcohol use</c:v>
                </c:pt>
                <c:pt idx="1">
                  <c:v>Past 30-day binge drinking</c:v>
                </c:pt>
                <c:pt idx="2">
                  <c:v>Past 30-day drinking and driving</c:v>
                </c:pt>
                <c:pt idx="3">
                  <c:v>Past 30-day binge drinking and driving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age!$C$3:$C$7</c:f>
              <c:numCache>
                <c:formatCode>General</c:formatCode>
                <c:ptCount val="5"/>
                <c:pt idx="0" formatCode="0.0">
                  <c:v>63</c:v>
                </c:pt>
                <c:pt idx="1">
                  <c:v>27.1</c:v>
                </c:pt>
                <c:pt idx="2">
                  <c:v>7.5</c:v>
                </c:pt>
                <c:pt idx="3">
                  <c:v>6.7</c:v>
                </c:pt>
                <c:pt idx="4">
                  <c:v>12.1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42-449E-A2F9-393434291A2F}"/>
            </c:ext>
          </c:extLst>
        </c:ser>
        <c:ser>
          <c:idx val="2"/>
          <c:order val="2"/>
          <c:tx>
            <c:strRef>
              <c:f>age!$D$2</c:f>
              <c:strCache>
                <c:ptCount val="1"/>
                <c:pt idx="0">
                  <c:v>26-30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age!$A$3:$A$7</c:f>
              <c:strCache>
                <c:ptCount val="5"/>
                <c:pt idx="0">
                  <c:v>Past 30-day alcohol use</c:v>
                </c:pt>
                <c:pt idx="1">
                  <c:v>Past 30-day binge drinking</c:v>
                </c:pt>
                <c:pt idx="2">
                  <c:v>Past 30-day drinking and driving</c:v>
                </c:pt>
                <c:pt idx="3">
                  <c:v>Past 30-day binge drinking and driving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age!$D$3:$D$7</c:f>
              <c:numCache>
                <c:formatCode>General</c:formatCode>
                <c:ptCount val="5"/>
                <c:pt idx="0">
                  <c:v>55.7</c:v>
                </c:pt>
                <c:pt idx="1">
                  <c:v>20.5</c:v>
                </c:pt>
                <c:pt idx="2">
                  <c:v>6.9</c:v>
                </c:pt>
                <c:pt idx="3">
                  <c:v>4.8</c:v>
                </c:pt>
                <c:pt idx="4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A42-449E-A2F9-393434291A2F}"/>
            </c:ext>
          </c:extLst>
        </c:ser>
        <c:ser>
          <c:idx val="3"/>
          <c:order val="3"/>
          <c:tx>
            <c:strRef>
              <c:f>age!$E$2</c:f>
              <c:strCache>
                <c:ptCount val="1"/>
                <c:pt idx="0">
                  <c:v>31-40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5.73770491803278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AC8-4635-BEE8-59DEB7A9F1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age!$A$3:$A$7</c:f>
              <c:strCache>
                <c:ptCount val="5"/>
                <c:pt idx="0">
                  <c:v>Past 30-day alcohol use</c:v>
                </c:pt>
                <c:pt idx="1">
                  <c:v>Past 30-day binge drinking</c:v>
                </c:pt>
                <c:pt idx="2">
                  <c:v>Past 30-day drinking and driving</c:v>
                </c:pt>
                <c:pt idx="3">
                  <c:v>Past 30-day binge drinking and driving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age!$E$3:$E$7</c:f>
              <c:numCache>
                <c:formatCode>General</c:formatCode>
                <c:ptCount val="5"/>
                <c:pt idx="0" formatCode="0.0">
                  <c:v>52</c:v>
                </c:pt>
                <c:pt idx="1">
                  <c:v>19.899999999999999</c:v>
                </c:pt>
                <c:pt idx="2">
                  <c:v>4.5999999999999996</c:v>
                </c:pt>
                <c:pt idx="3">
                  <c:v>3.1</c:v>
                </c:pt>
                <c:pt idx="4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A42-449E-A2F9-393434291A2F}"/>
            </c:ext>
          </c:extLst>
        </c:ser>
        <c:ser>
          <c:idx val="4"/>
          <c:order val="4"/>
          <c:tx>
            <c:strRef>
              <c:f>age!$F$2</c:f>
              <c:strCache>
                <c:ptCount val="1"/>
                <c:pt idx="0">
                  <c:v>41-50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age!$A$3:$A$7</c:f>
              <c:strCache>
                <c:ptCount val="5"/>
                <c:pt idx="0">
                  <c:v>Past 30-day alcohol use</c:v>
                </c:pt>
                <c:pt idx="1">
                  <c:v>Past 30-day binge drinking</c:v>
                </c:pt>
                <c:pt idx="2">
                  <c:v>Past 30-day drinking and driving</c:v>
                </c:pt>
                <c:pt idx="3">
                  <c:v>Past 30-day binge drinking and driving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age!$F$3:$F$7</c:f>
              <c:numCache>
                <c:formatCode>General</c:formatCode>
                <c:ptCount val="5"/>
                <c:pt idx="0" formatCode="0.0">
                  <c:v>48</c:v>
                </c:pt>
                <c:pt idx="1">
                  <c:v>17.7</c:v>
                </c:pt>
                <c:pt idx="2">
                  <c:v>3.7</c:v>
                </c:pt>
                <c:pt idx="3">
                  <c:v>2.2999999999999998</c:v>
                </c:pt>
                <c:pt idx="4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A42-449E-A2F9-393434291A2F}"/>
            </c:ext>
          </c:extLst>
        </c:ser>
        <c:ser>
          <c:idx val="5"/>
          <c:order val="5"/>
          <c:tx>
            <c:strRef>
              <c:f>age!$G$2</c:f>
              <c:strCache>
                <c:ptCount val="1"/>
                <c:pt idx="0">
                  <c:v>51-60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age!$A$3:$A$7</c:f>
              <c:strCache>
                <c:ptCount val="5"/>
                <c:pt idx="0">
                  <c:v>Past 30-day alcohol use</c:v>
                </c:pt>
                <c:pt idx="1">
                  <c:v>Past 30-day binge drinking</c:v>
                </c:pt>
                <c:pt idx="2">
                  <c:v>Past 30-day drinking and driving</c:v>
                </c:pt>
                <c:pt idx="3">
                  <c:v>Past 30-day binge drinking and driving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age!$G$3:$G$7</c:f>
              <c:numCache>
                <c:formatCode>General</c:formatCode>
                <c:ptCount val="5"/>
                <c:pt idx="0">
                  <c:v>45.5</c:v>
                </c:pt>
                <c:pt idx="1">
                  <c:v>12.1</c:v>
                </c:pt>
                <c:pt idx="2">
                  <c:v>2.5</c:v>
                </c:pt>
                <c:pt idx="3">
                  <c:v>2.2000000000000002</c:v>
                </c:pt>
                <c:pt idx="4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A42-449E-A2F9-393434291A2F}"/>
            </c:ext>
          </c:extLst>
        </c:ser>
        <c:ser>
          <c:idx val="6"/>
          <c:order val="6"/>
          <c:tx>
            <c:strRef>
              <c:f>age!$H$2</c:f>
              <c:strCache>
                <c:ptCount val="1"/>
                <c:pt idx="0">
                  <c:v>61-70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age!$A$3:$A$7</c:f>
              <c:strCache>
                <c:ptCount val="5"/>
                <c:pt idx="0">
                  <c:v>Past 30-day alcohol use</c:v>
                </c:pt>
                <c:pt idx="1">
                  <c:v>Past 30-day binge drinking</c:v>
                </c:pt>
                <c:pt idx="2">
                  <c:v>Past 30-day drinking and driving</c:v>
                </c:pt>
                <c:pt idx="3">
                  <c:v>Past 30-day binge drinking and driving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age!$H$3:$H$7</c:f>
              <c:numCache>
                <c:formatCode>General</c:formatCode>
                <c:ptCount val="5"/>
                <c:pt idx="0">
                  <c:v>42.5</c:v>
                </c:pt>
                <c:pt idx="1">
                  <c:v>6.3</c:v>
                </c:pt>
                <c:pt idx="2">
                  <c:v>2</c:v>
                </c:pt>
                <c:pt idx="3">
                  <c:v>1.2</c:v>
                </c:pt>
                <c:pt idx="4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A42-449E-A2F9-393434291A2F}"/>
            </c:ext>
          </c:extLst>
        </c:ser>
        <c:ser>
          <c:idx val="7"/>
          <c:order val="7"/>
          <c:tx>
            <c:strRef>
              <c:f>age!$I$2</c:f>
              <c:strCache>
                <c:ptCount val="1"/>
                <c:pt idx="0">
                  <c:v>70+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age!$A$3:$A$7</c:f>
              <c:strCache>
                <c:ptCount val="5"/>
                <c:pt idx="0">
                  <c:v>Past 30-day alcohol use</c:v>
                </c:pt>
                <c:pt idx="1">
                  <c:v>Past 30-day binge drinking</c:v>
                </c:pt>
                <c:pt idx="2">
                  <c:v>Past 30-day drinking and driving</c:v>
                </c:pt>
                <c:pt idx="3">
                  <c:v>Past 30-day binge drinking and driving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age!$I$3:$I$7</c:f>
              <c:numCache>
                <c:formatCode>General</c:formatCode>
                <c:ptCount val="5"/>
                <c:pt idx="0">
                  <c:v>33.6</c:v>
                </c:pt>
                <c:pt idx="1">
                  <c:v>3.2</c:v>
                </c:pt>
                <c:pt idx="2">
                  <c:v>0.7</c:v>
                </c:pt>
                <c:pt idx="3">
                  <c:v>0.7</c:v>
                </c:pt>
                <c:pt idx="4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A42-449E-A2F9-393434291A2F}"/>
            </c:ext>
          </c:extLst>
        </c:ser>
        <c:ser>
          <c:idx val="8"/>
          <c:order val="8"/>
          <c:tx>
            <c:strRef>
              <c:f>age!$J$2</c:f>
              <c:strCache>
                <c:ptCount val="1"/>
                <c:pt idx="0">
                  <c:v>18-25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age!$A$3:$A$7</c:f>
              <c:strCache>
                <c:ptCount val="5"/>
                <c:pt idx="0">
                  <c:v>Past 30-day alcohol use</c:v>
                </c:pt>
                <c:pt idx="1">
                  <c:v>Past 30-day binge drinking</c:v>
                </c:pt>
                <c:pt idx="2">
                  <c:v>Past 30-day drinking and driving</c:v>
                </c:pt>
                <c:pt idx="3">
                  <c:v>Past 30-day binge drinking and driving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age!$J$3:$J$7</c:f>
              <c:numCache>
                <c:formatCode>General</c:formatCode>
                <c:ptCount val="5"/>
                <c:pt idx="0">
                  <c:v>52.6</c:v>
                </c:pt>
                <c:pt idx="1">
                  <c:v>22.2</c:v>
                </c:pt>
                <c:pt idx="2">
                  <c:v>6.2</c:v>
                </c:pt>
                <c:pt idx="3">
                  <c:v>5.7</c:v>
                </c:pt>
                <c:pt idx="4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A42-449E-A2F9-393434291A2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12474496"/>
        <c:axId val="412474888"/>
      </c:barChart>
      <c:catAx>
        <c:axId val="4124744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Age Range</a:t>
                </a:r>
              </a:p>
            </c:rich>
          </c:tx>
          <c:layout>
            <c:manualLayout>
              <c:xMode val="edge"/>
              <c:yMode val="edge"/>
              <c:x val="0.43898627803103552"/>
              <c:y val="0.8942280882922422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5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2474888"/>
        <c:crosses val="autoZero"/>
        <c:auto val="1"/>
        <c:lblAlgn val="ctr"/>
        <c:lblOffset val="100"/>
        <c:noMultiLvlLbl val="0"/>
      </c:catAx>
      <c:valAx>
        <c:axId val="412474888"/>
        <c:scaling>
          <c:orientation val="minMax"/>
          <c:max val="7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Weighted 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5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crossAx val="41247449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7745862249089863E-2"/>
          <c:y val="7.5526934213061897E-3"/>
          <c:w val="0.9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FC6D03-F542-41BC-9F40-4340495DE36E}" type="datetimeFigureOut">
              <a:rPr lang="en-US" smtClean="0"/>
              <a:t>8/23/2018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4C52B-62D2-46CC-84E9-8A72CC5F3B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61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estimates of</a:t>
            </a:r>
            <a:r>
              <a:rPr lang="en-US" baseline="0" dirty="0"/>
              <a:t> demographics and substance use are </a:t>
            </a:r>
            <a:r>
              <a:rPr lang="en-US" dirty="0"/>
              <a:t>Weighted Estimates</a:t>
            </a:r>
            <a:r>
              <a:rPr lang="en-US" baseline="0" dirty="0"/>
              <a:t> -  to match NM age, gender, and race/ethnic distribution in the state</a:t>
            </a:r>
          </a:p>
          <a:p>
            <a:endParaRPr lang="en-US" baseline="0" dirty="0"/>
          </a:p>
          <a:p>
            <a:r>
              <a:rPr lang="en-US" baseline="0" dirty="0"/>
              <a:t>Male/female is 50/50 when the data are weighted.  Otherwise, about 40/60.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4C52B-62D2-46CC-84E9-8A72CC5F3BA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4427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4C52B-62D2-46CC-84E9-8A72CC5F3BAC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8504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4C52B-62D2-46CC-84E9-8A72CC5F3BAC}" type="slidenum">
              <a:rPr lang="en-US" smtClean="0"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197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4C52B-62D2-46CC-84E9-8A72CC5F3BA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104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Census – age break down is different</a:t>
            </a:r>
          </a:p>
          <a:p>
            <a:r>
              <a:rPr lang="en-US" dirty="0"/>
              <a:t>We have more educated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4C52B-62D2-46CC-84E9-8A72CC5F3BAC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223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4C52B-62D2-46CC-84E9-8A72CC5F3BAC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204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4C52B-62D2-46CC-84E9-8A72CC5F3BAC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2651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4C52B-62D2-46CC-84E9-8A72CC5F3BAC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6107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4C52B-62D2-46CC-84E9-8A72CC5F3BAC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6184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4C52B-62D2-46CC-84E9-8A72CC5F3BAC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176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4C52B-62D2-46CC-84E9-8A72CC5F3BAC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023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3951B5DD-2275-4B7A-A458-3D6D243733E5}" type="datetimeFigureOut">
              <a:rPr lang="en-US" smtClean="0"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8545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B5DD-2275-4B7A-A458-3D6D243733E5}" type="datetimeFigureOut">
              <a:rPr lang="en-US" smtClean="0"/>
              <a:t>8/23/2018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8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3951B5DD-2275-4B7A-A458-3D6D243733E5}" type="datetimeFigureOut">
              <a:rPr lang="en-US" smtClean="0"/>
              <a:t>8/23/2018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304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3951B5DD-2275-4B7A-A458-3D6D243733E5}" type="datetimeFigureOut">
              <a:rPr lang="en-US" smtClean="0"/>
              <a:t>8/23/2018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06110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3951B5DD-2275-4B7A-A458-3D6D243733E5}" type="datetimeFigureOut">
              <a:rPr lang="en-US" smtClean="0"/>
              <a:t>8/23/2018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239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B5DD-2275-4B7A-A458-3D6D243733E5}" type="datetimeFigureOut">
              <a:rPr lang="en-US" smtClean="0"/>
              <a:t>8/23/2018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2843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B5DD-2275-4B7A-A458-3D6D243733E5}" type="datetimeFigureOut">
              <a:rPr lang="en-US" smtClean="0"/>
              <a:t>8/23/2018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5105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B5DD-2275-4B7A-A458-3D6D243733E5}" type="datetimeFigureOut">
              <a:rPr lang="en-US" smtClean="0"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5752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3951B5DD-2275-4B7A-A458-3D6D243733E5}" type="datetimeFigureOut">
              <a:rPr lang="en-US" smtClean="0"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7772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B5DD-2275-4B7A-A458-3D6D243733E5}" type="datetimeFigureOut">
              <a:rPr lang="en-US" smtClean="0"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679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3951B5DD-2275-4B7A-A458-3D6D243733E5}" type="datetimeFigureOut">
              <a:rPr lang="en-US" smtClean="0"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256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B5DD-2275-4B7A-A458-3D6D243733E5}" type="datetimeFigureOut">
              <a:rPr lang="en-US" smtClean="0"/>
              <a:t>8/23/2018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571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B5DD-2275-4B7A-A458-3D6D243733E5}" type="datetimeFigureOut">
              <a:rPr lang="en-US" smtClean="0"/>
              <a:t>8/23/2018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439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B5DD-2275-4B7A-A458-3D6D243733E5}" type="datetimeFigureOut">
              <a:rPr lang="en-US" smtClean="0"/>
              <a:t>8/23/2018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618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B5DD-2275-4B7A-A458-3D6D243733E5}" type="datetimeFigureOut">
              <a:rPr lang="en-US" smtClean="0"/>
              <a:t>8/23/2018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3698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B5DD-2275-4B7A-A458-3D6D243733E5}" type="datetimeFigureOut">
              <a:rPr lang="en-US" smtClean="0"/>
              <a:t>8/23/2018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6555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B5DD-2275-4B7A-A458-3D6D243733E5}" type="datetimeFigureOut">
              <a:rPr lang="en-US" smtClean="0"/>
              <a:t>8/23/2018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59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1B5DD-2275-4B7A-A458-3D6D243733E5}" type="datetimeFigureOut">
              <a:rPr lang="en-US" smtClean="0"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414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  <p:sldLayoutId id="214748385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clopez@pire.org" TargetMode="External"/><Relationship Id="rId3" Type="http://schemas.openxmlformats.org/officeDocument/2006/relationships/hyperlink" Target="mailto:mwaller@pire.org" TargetMode="External"/><Relationship Id="rId7" Type="http://schemas.openxmlformats.org/officeDocument/2006/relationships/hyperlink" Target="mailto:melias@pire.org" TargetMode="External"/><Relationship Id="rId2" Type="http://schemas.openxmlformats.org/officeDocument/2006/relationships/hyperlink" Target="http://www.pire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kzamarin@pire.org" TargetMode="External"/><Relationship Id="rId5" Type="http://schemas.openxmlformats.org/officeDocument/2006/relationships/hyperlink" Target="mailto:lzhang@pire.org" TargetMode="External"/><Relationship Id="rId4" Type="http://schemas.openxmlformats.org/officeDocument/2006/relationships/hyperlink" Target="mailto:Lilliott@pire.org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mprevention.org/" TargetMode="Externa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8600" y="76200"/>
            <a:ext cx="4343400" cy="3349641"/>
          </a:xfrm>
        </p:spPr>
        <p:txBody>
          <a:bodyPr>
            <a:noAutofit/>
          </a:bodyPr>
          <a:lstStyle/>
          <a:p>
            <a:r>
              <a:rPr lang="en-US" sz="3200" dirty="0"/>
              <a:t>Brief Introduction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NM OSAP Recipients Meeting</a:t>
            </a:r>
          </a:p>
          <a:p>
            <a:r>
              <a:rPr lang="en-US" dirty="0"/>
              <a:t>August 21, 2018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450" y="3686161"/>
            <a:ext cx="2514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1240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43000"/>
            <a:ext cx="8549604" cy="87945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Facebook Sample Demographics: Gender and Race/Ethnicity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043397"/>
              </p:ext>
            </p:extLst>
          </p:nvPr>
        </p:nvGraphicFramePr>
        <p:xfrm>
          <a:off x="228600" y="2454274"/>
          <a:ext cx="8763000" cy="4251323"/>
        </p:xfrm>
        <a:graphic>
          <a:graphicData uri="http://schemas.openxmlformats.org/drawingml/2006/table">
            <a:tbl>
              <a:tblPr>
                <a:tableStyleId>{E269D01E-BC32-4049-B463-5C60D7B0CCD2}</a:tableStyleId>
              </a:tblPr>
              <a:tblGrid>
                <a:gridCol w="2190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0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0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0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0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Demographic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Actual 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Census 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107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Male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825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27.3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49.1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107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Female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2200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72.7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50.9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810"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6626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Non-Hispanic White 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1626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53.0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41.6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0107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Hispanic 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1128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36.8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45.3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1352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Native American 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195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6.4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8.4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0107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Other 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119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3.9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4.8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0146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48135" cy="99417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Facebook Sample Demographics: Age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609978"/>
              </p:ext>
            </p:extLst>
          </p:nvPr>
        </p:nvGraphicFramePr>
        <p:xfrm>
          <a:off x="304801" y="2286000"/>
          <a:ext cx="8500188" cy="4343402"/>
        </p:xfrm>
        <a:graphic>
          <a:graphicData uri="http://schemas.openxmlformats.org/drawingml/2006/table">
            <a:tbl>
              <a:tblPr>
                <a:tableStyleId>{E269D01E-BC32-4049-B463-5C60D7B0CCD2}</a:tableStyleId>
              </a:tblPr>
              <a:tblGrid>
                <a:gridCol w="2025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4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50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50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99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Age Group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Actual</a:t>
                      </a:r>
                      <a:r>
                        <a:rPr lang="en-US" sz="1800" b="1" u="none" strike="noStrike" baseline="0" dirty="0">
                          <a:effectLst/>
                        </a:rPr>
                        <a:t> </a:t>
                      </a:r>
                      <a:r>
                        <a:rPr lang="en-US" sz="1800" b="1" u="none" strike="noStrike" dirty="0">
                          <a:effectLst/>
                        </a:rPr>
                        <a:t>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Census 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6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18-20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154</a:t>
                      </a: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6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21-25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186</a:t>
                      </a: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6.1</a:t>
                      </a: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6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26-30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196</a:t>
                      </a: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6.4</a:t>
                      </a: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6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31-40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511</a:t>
                      </a: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16.7</a:t>
                      </a: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16.5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6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41-50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533</a:t>
                      </a: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17.4</a:t>
                      </a: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14.7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6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51-60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730</a:t>
                      </a: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23.8</a:t>
                      </a: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16.9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66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61-70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585</a:t>
                      </a: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19.1</a:t>
                      </a: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15.6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66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70+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173</a:t>
                      </a: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5.6</a:t>
                      </a: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7702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209800"/>
            <a:ext cx="5772357" cy="1468800"/>
          </a:xfrm>
        </p:spPr>
        <p:txBody>
          <a:bodyPr/>
          <a:lstStyle/>
          <a:p>
            <a:r>
              <a:rPr lang="en-US" dirty="0"/>
              <a:t>Demographics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2600" y="4419600"/>
            <a:ext cx="5848557" cy="860400"/>
          </a:xfrm>
        </p:spPr>
        <p:txBody>
          <a:bodyPr/>
          <a:lstStyle/>
          <a:p>
            <a:r>
              <a:rPr lang="en-US" dirty="0"/>
              <a:t>Describing the Sample</a:t>
            </a:r>
          </a:p>
        </p:txBody>
      </p:sp>
    </p:spTree>
    <p:extLst>
      <p:ext uri="{BB962C8B-B14F-4D97-AF65-F5344CB8AC3E}">
        <p14:creationId xmlns:p14="http://schemas.microsoft.com/office/powerpoint/2010/main" val="2889285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245" y="609600"/>
            <a:ext cx="7829755" cy="924475"/>
          </a:xfrm>
        </p:spPr>
        <p:txBody>
          <a:bodyPr/>
          <a:lstStyle/>
          <a:p>
            <a:r>
              <a:rPr lang="en-US" dirty="0"/>
              <a:t>Demographics: Gender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4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8839145"/>
              </p:ext>
            </p:extLst>
          </p:nvPr>
        </p:nvGraphicFramePr>
        <p:xfrm>
          <a:off x="533400" y="1534075"/>
          <a:ext cx="8229600" cy="5171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372403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08" y="609600"/>
            <a:ext cx="8519983" cy="99417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Demographics: Age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4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2341944"/>
              </p:ext>
            </p:extLst>
          </p:nvPr>
        </p:nvGraphicFramePr>
        <p:xfrm>
          <a:off x="152400" y="1524000"/>
          <a:ext cx="8991600" cy="4876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5409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71600" y="1143000"/>
            <a:ext cx="89154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/>
              <a:t>Demographics: Race and Ethnicity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4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7032946"/>
              </p:ext>
            </p:extLst>
          </p:nvPr>
        </p:nvGraphicFramePr>
        <p:xfrm>
          <a:off x="228600" y="1524000"/>
          <a:ext cx="87630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976911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914400"/>
            <a:ext cx="89154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Demographics:  Educational Attainment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4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6946139"/>
              </p:ext>
            </p:extLst>
          </p:nvPr>
        </p:nvGraphicFramePr>
        <p:xfrm>
          <a:off x="228600" y="2057400"/>
          <a:ext cx="8610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184026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" y="1066800"/>
            <a:ext cx="9144000" cy="609600"/>
          </a:xfrm>
        </p:spPr>
        <p:txBody>
          <a:bodyPr>
            <a:normAutofit/>
          </a:bodyPr>
          <a:lstStyle/>
          <a:p>
            <a:r>
              <a:rPr lang="en-US" sz="3200" dirty="0"/>
              <a:t>Demographics: Military &amp; LGBTQ Status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4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9300938"/>
              </p:ext>
            </p:extLst>
          </p:nvPr>
        </p:nvGraphicFramePr>
        <p:xfrm>
          <a:off x="457200" y="1676400"/>
          <a:ext cx="8305799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51502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33600" y="990600"/>
            <a:ext cx="6629400" cy="6096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Demographics: Length of timing living in NM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4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522509"/>
              </p:ext>
            </p:extLst>
          </p:nvPr>
        </p:nvGraphicFramePr>
        <p:xfrm>
          <a:off x="457200" y="2000250"/>
          <a:ext cx="8458200" cy="4476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48844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2600"/>
            <a:ext cx="7315200" cy="1841715"/>
          </a:xfrm>
        </p:spPr>
        <p:txBody>
          <a:bodyPr>
            <a:normAutofit/>
          </a:bodyPr>
          <a:lstStyle/>
          <a:p>
            <a:r>
              <a:rPr lang="en-US" dirty="0"/>
              <a:t>Alcohol Outcomes</a:t>
            </a:r>
          </a:p>
        </p:txBody>
      </p:sp>
    </p:spTree>
    <p:extLst>
      <p:ext uri="{BB962C8B-B14F-4D97-AF65-F5344CB8AC3E}">
        <p14:creationId xmlns:p14="http://schemas.microsoft.com/office/powerpoint/2010/main" val="1651155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4373"/>
            <a:ext cx="7254240" cy="1293028"/>
          </a:xfrm>
        </p:spPr>
        <p:txBody>
          <a:bodyPr/>
          <a:lstStyle/>
          <a:p>
            <a:r>
              <a:rPr lang="en-US" dirty="0"/>
              <a:t>For the new OSAP Recipients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438400"/>
            <a:ext cx="8168604" cy="4038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PIRE:  Pacific Institute for Research and Evaluation </a:t>
            </a:r>
          </a:p>
          <a:p>
            <a:pPr lvl="1"/>
            <a:r>
              <a:rPr lang="en-US" dirty="0">
                <a:solidFill>
                  <a:schemeClr val="accent4">
                    <a:lumMod val="50000"/>
                  </a:schemeClr>
                </a:solidFill>
                <a:hlinkClick r:id="rId2"/>
              </a:rPr>
              <a:t>www.pire.org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NM State Evaluation Team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Martha Waller, Ph.D. –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mwaller@pire.org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Liz Lilliott, Ph.D. – </a:t>
            </a:r>
            <a:r>
              <a:rPr lang="en-US" dirty="0">
                <a:solidFill>
                  <a:schemeClr val="tx1"/>
                </a:solidFill>
                <a:hlinkClick r:id="rId4"/>
              </a:rPr>
              <a:t>Lilliott@pire.org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Lei Zhang, Ph.D. -  </a:t>
            </a:r>
            <a:r>
              <a:rPr lang="en-US" dirty="0">
                <a:solidFill>
                  <a:schemeClr val="tx1"/>
                </a:solidFill>
                <a:hlinkClick r:id="rId5"/>
              </a:rPr>
              <a:t>lzhang@pire.org</a:t>
            </a:r>
            <a:r>
              <a:rPr lang="en-US" dirty="0">
                <a:solidFill>
                  <a:schemeClr val="tx1"/>
                </a:solidFill>
              </a:rPr>
              <a:t>  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Kim Zamarin, MPH -  </a:t>
            </a:r>
            <a:r>
              <a:rPr lang="en-US" u="sng" dirty="0">
                <a:solidFill>
                  <a:schemeClr val="tx1"/>
                </a:solidFill>
                <a:hlinkClick r:id="rId6"/>
              </a:rPr>
              <a:t>kzamarin@pire.org</a:t>
            </a:r>
            <a:endParaRPr lang="en-US" u="sng" dirty="0">
              <a:solidFill>
                <a:schemeClr val="tx1"/>
              </a:solidFill>
            </a:endParaRPr>
          </a:p>
          <a:p>
            <a:pPr lvl="1"/>
            <a:r>
              <a:rPr lang="en-US" dirty="0"/>
              <a:t>Marissa Elias, MPH - </a:t>
            </a:r>
            <a:r>
              <a:rPr lang="en-US" dirty="0">
                <a:hlinkClick r:id="rId7"/>
              </a:rPr>
              <a:t>melias@pire.org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/>
              <a:t>Christina Lopez-Gutierrez - </a:t>
            </a:r>
            <a:r>
              <a:rPr lang="en-US" dirty="0">
                <a:hlinkClick r:id="rId8"/>
              </a:rPr>
              <a:t>clopez@pire.org</a:t>
            </a:r>
            <a:endParaRPr lang="en-US" dirty="0"/>
          </a:p>
          <a:p>
            <a:pPr marL="457200" lvl="1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8736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3660" y="533400"/>
            <a:ext cx="6377940" cy="1293028"/>
          </a:xfrm>
        </p:spPr>
        <p:txBody>
          <a:bodyPr>
            <a:normAutofit fontScale="90000"/>
          </a:bodyPr>
          <a:lstStyle/>
          <a:p>
            <a:r>
              <a:rPr lang="en-US" dirty="0"/>
              <a:t>Alcohol Indicators:  Whole Sample &amp; Gender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9946712"/>
              </p:ext>
            </p:extLst>
          </p:nvPr>
        </p:nvGraphicFramePr>
        <p:xfrm>
          <a:off x="304800" y="1826428"/>
          <a:ext cx="8534400" cy="44378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967387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Alcohol Indicators:  Race/Ethnicity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0018894"/>
              </p:ext>
            </p:extLst>
          </p:nvPr>
        </p:nvGraphicFramePr>
        <p:xfrm>
          <a:off x="304800" y="2193925"/>
          <a:ext cx="8245475" cy="4070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70865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Alcohol Indicators: Age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0365704"/>
              </p:ext>
            </p:extLst>
          </p:nvPr>
        </p:nvGraphicFramePr>
        <p:xfrm>
          <a:off x="152400" y="1905000"/>
          <a:ext cx="88392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40708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4373"/>
            <a:ext cx="7482840" cy="1293028"/>
          </a:xfrm>
        </p:spPr>
        <p:txBody>
          <a:bodyPr>
            <a:normAutofit/>
          </a:bodyPr>
          <a:lstStyle/>
          <a:p>
            <a:r>
              <a:rPr lang="en-US" dirty="0"/>
              <a:t>Alcohol Indicators: Military and LGBTQ Status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0000000-0008-0000-0400-000004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4948669"/>
              </p:ext>
            </p:extLst>
          </p:nvPr>
        </p:nvGraphicFramePr>
        <p:xfrm>
          <a:off x="228600" y="2193924"/>
          <a:ext cx="8534400" cy="4435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31225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4373"/>
            <a:ext cx="7559040" cy="1293028"/>
          </a:xfrm>
        </p:spPr>
        <p:txBody>
          <a:bodyPr>
            <a:normAutofit fontScale="90000"/>
          </a:bodyPr>
          <a:lstStyle/>
          <a:p>
            <a:r>
              <a:rPr lang="en-US" dirty="0"/>
              <a:t>NMCS Drinking measures: Trends over the past 5 years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6812948"/>
              </p:ext>
            </p:extLst>
          </p:nvPr>
        </p:nvGraphicFramePr>
        <p:xfrm>
          <a:off x="457200" y="2084070"/>
          <a:ext cx="8153400" cy="4469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09391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NMCS Drinking measures: Trends over the past 5 years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1543002"/>
              </p:ext>
            </p:extLst>
          </p:nvPr>
        </p:nvGraphicFramePr>
        <p:xfrm>
          <a:off x="838200" y="2209800"/>
          <a:ext cx="7543800" cy="4264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72158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730EF-9482-4E01-8521-17A48A658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685800"/>
            <a:ext cx="6858000" cy="1293028"/>
          </a:xfrm>
        </p:spPr>
        <p:txBody>
          <a:bodyPr>
            <a:normAutofit/>
          </a:bodyPr>
          <a:lstStyle/>
          <a:p>
            <a:r>
              <a:rPr lang="en-US" dirty="0"/>
              <a:t>Perception of </a:t>
            </a:r>
            <a:r>
              <a:rPr lang="en-US" dirty="0" err="1"/>
              <a:t>RIsk</a:t>
            </a: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305289E-C631-41E9-AF2F-2762B0F12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094273"/>
              </p:ext>
            </p:extLst>
          </p:nvPr>
        </p:nvGraphicFramePr>
        <p:xfrm>
          <a:off x="152400" y="2057400"/>
          <a:ext cx="8877300" cy="46505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57133">
                  <a:extLst>
                    <a:ext uri="{9D8B030D-6E8A-4147-A177-3AD203B41FA5}">
                      <a16:colId xmlns:a16="http://schemas.microsoft.com/office/drawing/2014/main" val="697087083"/>
                    </a:ext>
                  </a:extLst>
                </a:gridCol>
                <a:gridCol w="1920167">
                  <a:extLst>
                    <a:ext uri="{9D8B030D-6E8A-4147-A177-3AD203B41FA5}">
                      <a16:colId xmlns:a16="http://schemas.microsoft.com/office/drawing/2014/main" val="3756367656"/>
                    </a:ext>
                  </a:extLst>
                </a:gridCol>
              </a:tblGrid>
              <a:tr h="14281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Indicators from NMCS 2018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2018 State-level Weighted 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7510818"/>
                  </a:ext>
                </a:extLst>
              </a:tr>
              <a:tr h="10741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Likelihood of police breaking up parties where teens are drinking: Very or somewhat Likely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63.4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62095905"/>
                  </a:ext>
                </a:extLst>
              </a:tr>
              <a:tr h="10741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Likelihood of police arresting an adult for giving alcohol to someone under 21: Very or somewhat Likely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66.4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085522959"/>
                  </a:ext>
                </a:extLst>
              </a:tr>
              <a:tr h="10741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Likelihood of being stopped by police if driving after drinking too much: Very or somewhat Likely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72.3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732144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176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82CF4-CF7E-4C52-89AA-C69F0B801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 Access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8F80F02-B778-4075-8F32-372BAC742A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43466"/>
              </p:ext>
            </p:extLst>
          </p:nvPr>
        </p:nvGraphicFramePr>
        <p:xfrm>
          <a:off x="152400" y="2057400"/>
          <a:ext cx="8877300" cy="25317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57133">
                  <a:extLst>
                    <a:ext uri="{9D8B030D-6E8A-4147-A177-3AD203B41FA5}">
                      <a16:colId xmlns:a16="http://schemas.microsoft.com/office/drawing/2014/main" val="697087083"/>
                    </a:ext>
                  </a:extLst>
                </a:gridCol>
                <a:gridCol w="1920167">
                  <a:extLst>
                    <a:ext uri="{9D8B030D-6E8A-4147-A177-3AD203B41FA5}">
                      <a16:colId xmlns:a16="http://schemas.microsoft.com/office/drawing/2014/main" val="3756367656"/>
                    </a:ext>
                  </a:extLst>
                </a:gridCol>
              </a:tblGrid>
              <a:tr h="14281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Indicator from NMCS 2018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2018 State-level Weighted 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7510818"/>
                  </a:ext>
                </a:extLst>
              </a:tr>
              <a:tr h="10741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Bought alcohol at a store, a restaurant or public place(among youth ages 18-20 who used alcohol last 30 days)</a:t>
                      </a: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</a:t>
                      </a: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62095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78233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730EF-9482-4E01-8521-17A48A658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3800" y="228600"/>
            <a:ext cx="4953000" cy="1293028"/>
          </a:xfrm>
        </p:spPr>
        <p:txBody>
          <a:bodyPr>
            <a:normAutofit/>
          </a:bodyPr>
          <a:lstStyle/>
          <a:p>
            <a:r>
              <a:rPr lang="en-US" dirty="0"/>
              <a:t>Social Access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49E8B28-7D18-4794-A28C-96DE45FAE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895917"/>
              </p:ext>
            </p:extLst>
          </p:nvPr>
        </p:nvGraphicFramePr>
        <p:xfrm>
          <a:off x="304800" y="1199482"/>
          <a:ext cx="8534400" cy="54299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88402">
                  <a:extLst>
                    <a:ext uri="{9D8B030D-6E8A-4147-A177-3AD203B41FA5}">
                      <a16:colId xmlns:a16="http://schemas.microsoft.com/office/drawing/2014/main" val="1078440149"/>
                    </a:ext>
                  </a:extLst>
                </a:gridCol>
                <a:gridCol w="1845998">
                  <a:extLst>
                    <a:ext uri="{9D8B030D-6E8A-4147-A177-3AD203B41FA5}">
                      <a16:colId xmlns:a16="http://schemas.microsoft.com/office/drawing/2014/main" val="708265578"/>
                    </a:ext>
                  </a:extLst>
                </a:gridCol>
              </a:tblGrid>
              <a:tr h="7086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Indicator from NMCS 2018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2018 State-level Weighted 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0671656"/>
                  </a:ext>
                </a:extLst>
              </a:tr>
              <a:tr h="8610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Access to alcohol at a party (among youth ages 18-20 who used alcohol last 30 days)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41.6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75019558"/>
                  </a:ext>
                </a:extLst>
              </a:tr>
              <a:tr h="8610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Parents or guardians provided alcohol (among youth ages 18-20 who used alcohol last 30 days)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7.2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279377211"/>
                  </a:ext>
                </a:extLst>
              </a:tr>
              <a:tr h="9162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Took alcohol from home or someone else's home (among youth ages 18-20 whoe used alcohol last 30 days)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9.7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673091147"/>
                  </a:ext>
                </a:extLst>
              </a:tr>
              <a:tr h="6108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Aware of the campaign "Parents Who Host Lose the Most" (among parents)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7.6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619549127"/>
                  </a:ext>
                </a:extLst>
              </a:tr>
              <a:tr h="8610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Access to alcohol at a party (among youth ages 18-20 who used alcohol last 30 days)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41.6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19561684"/>
                  </a:ext>
                </a:extLst>
              </a:tr>
              <a:tr h="6108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Last year purchased or provided alcohol to underage youth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2.9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45035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04432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84A7B-DE5F-4B68-8A77-C9B3B3EF0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Concern /Awareness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A398805-50D6-4FCE-B231-590CCB1B17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253460"/>
              </p:ext>
            </p:extLst>
          </p:nvPr>
        </p:nvGraphicFramePr>
        <p:xfrm>
          <a:off x="133350" y="3048000"/>
          <a:ext cx="8877300" cy="23498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57133">
                  <a:extLst>
                    <a:ext uri="{9D8B030D-6E8A-4147-A177-3AD203B41FA5}">
                      <a16:colId xmlns:a16="http://schemas.microsoft.com/office/drawing/2014/main" val="3143568719"/>
                    </a:ext>
                  </a:extLst>
                </a:gridCol>
                <a:gridCol w="1920167">
                  <a:extLst>
                    <a:ext uri="{9D8B030D-6E8A-4147-A177-3AD203B41FA5}">
                      <a16:colId xmlns:a16="http://schemas.microsoft.com/office/drawing/2014/main" val="805707751"/>
                    </a:ext>
                  </a:extLst>
                </a:gridCol>
              </a:tblGrid>
              <a:tr h="12757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Indicator from NMCS 2018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2018 State-level Weighted 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3106629"/>
                  </a:ext>
                </a:extLst>
              </a:tr>
              <a:tr h="10741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Problems due to drinking hurts my community financially : Agree or strongly agree</a:t>
                      </a: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</a:t>
                      </a: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77017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2671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8345"/>
            <a:ext cx="9067800" cy="1560716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Key State-wide Survey Instruments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946255"/>
            <a:ext cx="4105692" cy="4606944"/>
          </a:xfrm>
        </p:spPr>
        <p:txBody>
          <a:bodyPr>
            <a:normAutofit fontScale="62500" lnSpcReduction="20000"/>
          </a:bodyPr>
          <a:lstStyle/>
          <a:p>
            <a:r>
              <a:rPr lang="en-US" sz="3800" dirty="0">
                <a:solidFill>
                  <a:schemeClr val="tx1"/>
                </a:solidFill>
              </a:rPr>
              <a:t>New Mexico Community Survey </a:t>
            </a:r>
          </a:p>
          <a:p>
            <a:pPr lvl="1"/>
            <a:r>
              <a:rPr lang="en-US" sz="2900" dirty="0">
                <a:solidFill>
                  <a:schemeClr val="tx1"/>
                </a:solidFill>
              </a:rPr>
              <a:t>Required for all programs</a:t>
            </a:r>
          </a:p>
          <a:p>
            <a:pPr lvl="1"/>
            <a:r>
              <a:rPr lang="en-US" sz="2900" dirty="0">
                <a:solidFill>
                  <a:schemeClr val="tx1"/>
                </a:solidFill>
              </a:rPr>
              <a:t>Adults 18 and older</a:t>
            </a:r>
          </a:p>
          <a:p>
            <a:pPr lvl="1"/>
            <a:r>
              <a:rPr lang="en-US" sz="2900" dirty="0">
                <a:solidFill>
                  <a:schemeClr val="tx1"/>
                </a:solidFill>
              </a:rPr>
              <a:t>Collected in the spring throughout the community </a:t>
            </a:r>
          </a:p>
          <a:p>
            <a:pPr lvl="1"/>
            <a:r>
              <a:rPr lang="en-US" sz="2900" dirty="0">
                <a:solidFill>
                  <a:schemeClr val="tx1"/>
                </a:solidFill>
              </a:rPr>
              <a:t>English and Spanish</a:t>
            </a:r>
          </a:p>
          <a:p>
            <a:pPr lvl="1"/>
            <a:endParaRPr lang="en-US" sz="2600" dirty="0">
              <a:solidFill>
                <a:schemeClr val="tx1"/>
              </a:solidFill>
            </a:endParaRPr>
          </a:p>
          <a:p>
            <a:r>
              <a:rPr lang="en-US" sz="3300" dirty="0"/>
              <a:t>Annual Strategies for Success (ASFS)</a:t>
            </a:r>
          </a:p>
          <a:p>
            <a:pPr lvl="1"/>
            <a:r>
              <a:rPr lang="en-US" sz="2900" dirty="0"/>
              <a:t>For Community-Based Prevention Providers (voluntary + PFS 15 counties)</a:t>
            </a:r>
          </a:p>
          <a:p>
            <a:pPr lvl="1"/>
            <a:r>
              <a:rPr lang="en-US" sz="2900" dirty="0"/>
              <a:t>Middle School &amp; High School versions; 6</a:t>
            </a:r>
            <a:r>
              <a:rPr lang="en-US" sz="2900" baseline="30000" dirty="0"/>
              <a:t>th</a:t>
            </a:r>
            <a:r>
              <a:rPr lang="en-US" sz="2900" dirty="0"/>
              <a:t> – 12</a:t>
            </a:r>
            <a:r>
              <a:rPr lang="en-US" sz="2900" baseline="30000" dirty="0"/>
              <a:t>th</a:t>
            </a:r>
            <a:r>
              <a:rPr lang="en-US" sz="2900" dirty="0"/>
              <a:t> grades</a:t>
            </a:r>
          </a:p>
          <a:p>
            <a:pPr lvl="1"/>
            <a:r>
              <a:rPr lang="en-US" sz="2900" dirty="0"/>
              <a:t>Collected once a year</a:t>
            </a:r>
          </a:p>
          <a:p>
            <a:pPr lvl="1"/>
            <a:r>
              <a:rPr lang="en-US" sz="2900" dirty="0"/>
              <a:t>Spanish &amp; English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8305" y="1943206"/>
            <a:ext cx="4053803" cy="4609993"/>
          </a:xfrm>
        </p:spPr>
        <p:txBody>
          <a:bodyPr>
            <a:normAutofit fontScale="62500" lnSpcReduction="20000"/>
          </a:bodyPr>
          <a:lstStyle/>
          <a:p>
            <a:r>
              <a:rPr lang="en-US" sz="3300" dirty="0"/>
              <a:t>Baseline &amp; Post Strategies for Success (BP SFS)</a:t>
            </a:r>
          </a:p>
          <a:p>
            <a:pPr lvl="1"/>
            <a:r>
              <a:rPr lang="en-US" sz="2900" dirty="0"/>
              <a:t>Required for all Direct Service Providers</a:t>
            </a:r>
          </a:p>
          <a:p>
            <a:pPr lvl="1"/>
            <a:r>
              <a:rPr lang="en-US" sz="2900" dirty="0"/>
              <a:t>Collected at beginning and end of an intervention</a:t>
            </a:r>
          </a:p>
          <a:p>
            <a:pPr lvl="1"/>
            <a:r>
              <a:rPr lang="en-US" sz="2900" dirty="0"/>
              <a:t>Middle School &amp; High School versions; 6</a:t>
            </a:r>
            <a:r>
              <a:rPr lang="en-US" sz="2900" baseline="30000" dirty="0"/>
              <a:t>th</a:t>
            </a:r>
            <a:r>
              <a:rPr lang="en-US" sz="2900" dirty="0"/>
              <a:t> – 12</a:t>
            </a:r>
            <a:r>
              <a:rPr lang="en-US" sz="2900" baseline="30000" dirty="0"/>
              <a:t>th</a:t>
            </a:r>
            <a:r>
              <a:rPr lang="en-US" sz="2900" dirty="0"/>
              <a:t> grades</a:t>
            </a:r>
          </a:p>
          <a:p>
            <a:pPr lvl="1"/>
            <a:r>
              <a:rPr lang="en-US" sz="2900" dirty="0"/>
              <a:t>Spanish &amp; English</a:t>
            </a:r>
          </a:p>
          <a:p>
            <a:pPr marL="457200" lvl="1" indent="0">
              <a:buNone/>
            </a:pPr>
            <a:endParaRPr lang="en-US" sz="2600" dirty="0"/>
          </a:p>
          <a:p>
            <a:r>
              <a:rPr lang="en-US" sz="3300" dirty="0">
                <a:solidFill>
                  <a:schemeClr val="tx1"/>
                </a:solidFill>
              </a:rPr>
              <a:t>Can be found at:</a:t>
            </a:r>
          </a:p>
          <a:p>
            <a:r>
              <a:rPr lang="en-US" sz="3300" dirty="0">
                <a:solidFill>
                  <a:schemeClr val="tx1"/>
                </a:solidFill>
              </a:rPr>
              <a:t> </a:t>
            </a:r>
            <a:r>
              <a:rPr lang="en-US" sz="3300" dirty="0">
                <a:solidFill>
                  <a:schemeClr val="tx1"/>
                </a:solidFill>
                <a:hlinkClick r:id="rId2"/>
              </a:rPr>
              <a:t>www.NMPrevention.org</a:t>
            </a:r>
            <a:endParaRPr lang="en-US" sz="3300" dirty="0">
              <a:solidFill>
                <a:schemeClr val="tx1"/>
              </a:solidFill>
            </a:endParaRPr>
          </a:p>
          <a:p>
            <a:pPr lvl="1"/>
            <a:r>
              <a:rPr lang="en-US" sz="2900" dirty="0">
                <a:solidFill>
                  <a:schemeClr val="tx1"/>
                </a:solidFill>
              </a:rPr>
              <a:t>Tools, syntax, data entry forms, protocols</a:t>
            </a:r>
          </a:p>
          <a:p>
            <a:pPr lvl="1"/>
            <a:r>
              <a:rPr lang="en-US" sz="2900" dirty="0"/>
              <a:t>S</a:t>
            </a:r>
            <a:r>
              <a:rPr lang="en-US" sz="2900" dirty="0">
                <a:solidFill>
                  <a:schemeClr val="tx1"/>
                </a:solidFill>
              </a:rPr>
              <a:t>tatewide reports for each tool (local reports only available from program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593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2600"/>
            <a:ext cx="7315200" cy="1841715"/>
          </a:xfrm>
        </p:spPr>
        <p:txBody>
          <a:bodyPr>
            <a:normAutofit/>
          </a:bodyPr>
          <a:lstStyle/>
          <a:p>
            <a:r>
              <a:rPr lang="en-US" dirty="0"/>
              <a:t>Prescription Pain Killer Outcomes</a:t>
            </a:r>
          </a:p>
        </p:txBody>
      </p:sp>
    </p:spTree>
    <p:extLst>
      <p:ext uri="{BB962C8B-B14F-4D97-AF65-F5344CB8AC3E}">
        <p14:creationId xmlns:p14="http://schemas.microsoft.com/office/powerpoint/2010/main" val="14733597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Rx Painkiller Indicators:   Whole sample &amp; gender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423989"/>
              </p:ext>
            </p:extLst>
          </p:nvPr>
        </p:nvGraphicFramePr>
        <p:xfrm>
          <a:off x="593725" y="2193925"/>
          <a:ext cx="7956550" cy="4070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56124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Rx Painkiller Indicators:   Whole sample &amp; gender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8411386"/>
              </p:ext>
            </p:extLst>
          </p:nvPr>
        </p:nvGraphicFramePr>
        <p:xfrm>
          <a:off x="594360" y="1962150"/>
          <a:ext cx="8016240" cy="4210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55948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Rx Painkiller Indicators:   Age Range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2608617"/>
              </p:ext>
            </p:extLst>
          </p:nvPr>
        </p:nvGraphicFramePr>
        <p:xfrm>
          <a:off x="457201" y="1976913"/>
          <a:ext cx="8092440" cy="3890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37302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Rx Painkiller Indicators:   Age Range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258746"/>
              </p:ext>
            </p:extLst>
          </p:nvPr>
        </p:nvGraphicFramePr>
        <p:xfrm>
          <a:off x="381000" y="2057401"/>
          <a:ext cx="8169275" cy="4206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32865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Rx Painkiller Indicators:   Race/Ethnicity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6317305"/>
              </p:ext>
            </p:extLst>
          </p:nvPr>
        </p:nvGraphicFramePr>
        <p:xfrm>
          <a:off x="457200" y="1981200"/>
          <a:ext cx="809307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63744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Rx Painkiller Indicators:   Race/Ethnicity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000000-0008-0000-0200-000004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1818919"/>
              </p:ext>
            </p:extLst>
          </p:nvPr>
        </p:nvGraphicFramePr>
        <p:xfrm>
          <a:off x="593725" y="1905000"/>
          <a:ext cx="7956550" cy="4359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661736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457200"/>
            <a:ext cx="6324600" cy="1400530"/>
          </a:xfrm>
        </p:spPr>
        <p:txBody>
          <a:bodyPr>
            <a:normAutofit fontScale="90000"/>
          </a:bodyPr>
          <a:lstStyle/>
          <a:p>
            <a:r>
              <a:rPr lang="en-US" dirty="0"/>
              <a:t>Rx Painkiller Indicators:   Military &amp; </a:t>
            </a:r>
            <a:r>
              <a:rPr lang="en-US" dirty="0" err="1"/>
              <a:t>LGBTq</a:t>
            </a:r>
            <a:r>
              <a:rPr lang="en-US" dirty="0"/>
              <a:t> Status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0044291"/>
              </p:ext>
            </p:extLst>
          </p:nvPr>
        </p:nvGraphicFramePr>
        <p:xfrm>
          <a:off x="148856" y="1676400"/>
          <a:ext cx="8995144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107368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NMCS Rx Opioid measures: Trends over the past 5 years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9797545"/>
              </p:ext>
            </p:extLst>
          </p:nvPr>
        </p:nvGraphicFramePr>
        <p:xfrm>
          <a:off x="228600" y="2209800"/>
          <a:ext cx="8458200" cy="4343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45198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8901" y="533400"/>
            <a:ext cx="6673174" cy="1560716"/>
          </a:xfrm>
        </p:spPr>
        <p:txBody>
          <a:bodyPr>
            <a:normAutofit fontScale="90000"/>
          </a:bodyPr>
          <a:lstStyle/>
          <a:p>
            <a:r>
              <a:rPr lang="en-US" dirty="0"/>
              <a:t>NMCS Rx Opioid measures: Trends over the past 5 years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3947216"/>
              </p:ext>
            </p:extLst>
          </p:nvPr>
        </p:nvGraphicFramePr>
        <p:xfrm>
          <a:off x="76200" y="1905000"/>
          <a:ext cx="8763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1342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0"/>
            <a:ext cx="9372600" cy="1408316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What else do we do? (A.k.a.- How else can we help you and your evaluator?)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98" y="2590800"/>
            <a:ext cx="8549604" cy="4114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Help you identify process and outcome indicators to measure progress in your SOW</a:t>
            </a:r>
          </a:p>
          <a:p>
            <a:r>
              <a:rPr lang="en-US" dirty="0">
                <a:solidFill>
                  <a:schemeClr val="tx1"/>
                </a:solidFill>
              </a:rPr>
              <a:t>Help you with your assessment data collection and interpretation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Focus group scripts for a variety of populations to identify contributing factors</a:t>
            </a:r>
          </a:p>
          <a:p>
            <a:r>
              <a:rPr lang="en-US" dirty="0">
                <a:solidFill>
                  <a:schemeClr val="tx1"/>
                </a:solidFill>
              </a:rPr>
              <a:t>Help established programs polish up your OSAP reporting</a:t>
            </a:r>
          </a:p>
          <a:p>
            <a:r>
              <a:rPr lang="en-US" dirty="0">
                <a:solidFill>
                  <a:schemeClr val="tx1"/>
                </a:solidFill>
              </a:rPr>
              <a:t>Provide you statewide data on NMCS and SFS for comparison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5134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3088" y="439534"/>
            <a:ext cx="7148512" cy="1560716"/>
          </a:xfrm>
        </p:spPr>
        <p:txBody>
          <a:bodyPr>
            <a:normAutofit fontScale="90000"/>
          </a:bodyPr>
          <a:lstStyle/>
          <a:p>
            <a:r>
              <a:rPr lang="en-US" dirty="0"/>
              <a:t>NMCS Rx Opioid measures: Trends over the past 5 years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4369595"/>
              </p:ext>
            </p:extLst>
          </p:nvPr>
        </p:nvGraphicFramePr>
        <p:xfrm>
          <a:off x="304800" y="1828800"/>
          <a:ext cx="86106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608792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373"/>
            <a:ext cx="8458200" cy="1293028"/>
          </a:xfrm>
        </p:spPr>
        <p:txBody>
          <a:bodyPr>
            <a:normAutofit/>
          </a:bodyPr>
          <a:lstStyle/>
          <a:p>
            <a:r>
              <a:rPr lang="en-US" dirty="0"/>
              <a:t>Rx Painkiller Indicators: Access to naloxone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2573B21-8EC7-4F75-A19D-B4045B9741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256687"/>
              </p:ext>
            </p:extLst>
          </p:nvPr>
        </p:nvGraphicFramePr>
        <p:xfrm>
          <a:off x="152400" y="2286000"/>
          <a:ext cx="8839200" cy="44883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53000">
                  <a:extLst>
                    <a:ext uri="{9D8B030D-6E8A-4147-A177-3AD203B41FA5}">
                      <a16:colId xmlns:a16="http://schemas.microsoft.com/office/drawing/2014/main" val="179149585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9655333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4043896012"/>
                    </a:ext>
                  </a:extLst>
                </a:gridCol>
              </a:tblGrid>
              <a:tr h="2567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Outcomes                                                           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% of Yes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Don’t Know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587338"/>
                  </a:ext>
                </a:extLst>
              </a:tr>
              <a:tr h="291749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When having been prescribed painkillers last year…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685768"/>
                  </a:ext>
                </a:extLst>
              </a:tr>
              <a:tr h="518346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Were prescribed naloxone as well (n=3,027)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5.4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6.5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8653"/>
                  </a:ext>
                </a:extLst>
              </a:tr>
              <a:tr h="859039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Healthcare provider  talked about risks in using Rx painkillers   (n=3078) 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51.8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NA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829198"/>
                  </a:ext>
                </a:extLst>
              </a:tr>
              <a:tr h="552703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Pharmacy staff talked about risks in using Rx painkillers (n=3078) 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33.7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NA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09078"/>
                  </a:ext>
                </a:extLst>
              </a:tr>
              <a:tr h="575394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Healthcare provider talked about storing them safely (n=3,078)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32.1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NA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500877"/>
                  </a:ext>
                </a:extLst>
              </a:tr>
              <a:tr h="575394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Pharmacy staff  talked about storing them safely (n=3,078)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26.1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NA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687816"/>
                  </a:ext>
                </a:extLst>
              </a:tr>
              <a:tr h="859039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Have access to naloxone when having used painkillers to get high in the past 30 days (n=733)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14.3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NA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916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53237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609600"/>
            <a:ext cx="7287690" cy="1400530"/>
          </a:xfrm>
        </p:spPr>
        <p:txBody>
          <a:bodyPr/>
          <a:lstStyle/>
          <a:p>
            <a:r>
              <a:rPr lang="en-US" dirty="0"/>
              <a:t>Rx Painkillers: Reasons for use (N=1,398)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2019911"/>
              </p:ext>
            </p:extLst>
          </p:nvPr>
        </p:nvGraphicFramePr>
        <p:xfrm>
          <a:off x="152400" y="1869280"/>
          <a:ext cx="8659290" cy="498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47652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Rx Painkillers: Access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1787069"/>
              </p:ext>
            </p:extLst>
          </p:nvPr>
        </p:nvGraphicFramePr>
        <p:xfrm>
          <a:off x="152400" y="1981200"/>
          <a:ext cx="89154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58565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68345"/>
            <a:ext cx="7635204" cy="1560716"/>
          </a:xfrm>
        </p:spPr>
        <p:txBody>
          <a:bodyPr/>
          <a:lstStyle/>
          <a:p>
            <a:r>
              <a:rPr lang="en-US" dirty="0"/>
              <a:t>Recognizing A Dose of </a:t>
            </a:r>
            <a:r>
              <a:rPr lang="en-US" dirty="0" err="1"/>
              <a:t>R</a:t>
            </a:r>
            <a:r>
              <a:rPr lang="en-US" baseline="-25000" dirty="0" err="1"/>
              <a:t>x</a:t>
            </a:r>
            <a:r>
              <a:rPr lang="en-US" dirty="0" err="1"/>
              <a:t>eality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4887441"/>
              </p:ext>
            </p:extLst>
          </p:nvPr>
        </p:nvGraphicFramePr>
        <p:xfrm>
          <a:off x="152400" y="1981200"/>
          <a:ext cx="8625804" cy="4648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142837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6960" y="609600"/>
            <a:ext cx="6797040" cy="1293028"/>
          </a:xfrm>
        </p:spPr>
        <p:txBody>
          <a:bodyPr>
            <a:normAutofit fontScale="90000"/>
          </a:bodyPr>
          <a:lstStyle/>
          <a:p>
            <a:r>
              <a:rPr lang="en-US" dirty="0"/>
              <a:t>Recognizing the Meaning of A Dose of </a:t>
            </a:r>
            <a:r>
              <a:rPr lang="en-US" dirty="0" err="1"/>
              <a:t>R</a:t>
            </a:r>
            <a:r>
              <a:rPr lang="en-US" baseline="-25000" dirty="0" err="1"/>
              <a:t>x</a:t>
            </a:r>
            <a:r>
              <a:rPr lang="en-US" dirty="0" err="1"/>
              <a:t>eality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9776514"/>
              </p:ext>
            </p:extLst>
          </p:nvPr>
        </p:nvGraphicFramePr>
        <p:xfrm>
          <a:off x="0" y="1981200"/>
          <a:ext cx="9144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540849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803405"/>
            <a:ext cx="8686800" cy="1825096"/>
          </a:xfrm>
        </p:spPr>
        <p:txBody>
          <a:bodyPr>
            <a:normAutofit/>
          </a:bodyPr>
          <a:lstStyle/>
          <a:p>
            <a:r>
              <a:rPr lang="en-US" sz="4000" dirty="0"/>
              <a:t>Fiscal Year 18: Annual Strategies for Success Preliminary Results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7737" y="4114800"/>
            <a:ext cx="7315200" cy="838200"/>
          </a:xfrm>
        </p:spPr>
        <p:txBody>
          <a:bodyPr>
            <a:normAutofit/>
          </a:bodyPr>
          <a:lstStyle/>
          <a:p>
            <a:r>
              <a:rPr lang="en-US" dirty="0"/>
              <a:t>NM OSAP Recipients Meeting</a:t>
            </a:r>
          </a:p>
          <a:p>
            <a:r>
              <a:rPr lang="en-US" dirty="0"/>
              <a:t>August 21, 2018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7487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E7273-414F-47A7-B7A5-6A0850FB6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764373"/>
            <a:ext cx="8016240" cy="1293028"/>
          </a:xfrm>
        </p:spPr>
        <p:txBody>
          <a:bodyPr/>
          <a:lstStyle/>
          <a:p>
            <a:r>
              <a:rPr lang="en-US" dirty="0"/>
              <a:t>HIGH SCHOOL ASFS- Sample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F49F9-DB66-4268-8315-6C46788B4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Total Eligible N = 3,718</a:t>
            </a:r>
          </a:p>
          <a:p>
            <a:pPr lvl="1"/>
            <a:endParaRPr lang="en-US" sz="30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555B330-309B-42D6-AFF2-10C7D9BC9D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322563"/>
              </p:ext>
            </p:extLst>
          </p:nvPr>
        </p:nvGraphicFramePr>
        <p:xfrm>
          <a:off x="533400" y="2980420"/>
          <a:ext cx="4572000" cy="31132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5087">
                  <a:extLst>
                    <a:ext uri="{9D8B030D-6E8A-4147-A177-3AD203B41FA5}">
                      <a16:colId xmlns:a16="http://schemas.microsoft.com/office/drawing/2014/main" val="2725879934"/>
                    </a:ext>
                  </a:extLst>
                </a:gridCol>
                <a:gridCol w="2136913">
                  <a:extLst>
                    <a:ext uri="{9D8B030D-6E8A-4147-A177-3AD203B41FA5}">
                      <a16:colId xmlns:a16="http://schemas.microsoft.com/office/drawing/2014/main" val="271016898"/>
                    </a:ext>
                  </a:extLst>
                </a:gridCol>
              </a:tblGrid>
              <a:tr h="5434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Grade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659972"/>
                  </a:ext>
                </a:extLst>
              </a:tr>
              <a:tr h="64032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r>
                        <a:rPr lang="en-US" sz="2800" baseline="30000" dirty="0">
                          <a:solidFill>
                            <a:schemeClr val="tx1"/>
                          </a:solidFill>
                          <a:effectLst/>
                        </a:rPr>
                        <a:t>th 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grade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5192"/>
                  </a:ext>
                </a:extLst>
              </a:tr>
              <a:tr h="51154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r>
                        <a:rPr lang="en-US" sz="2800" baseline="30000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grade 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1227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111421"/>
                  </a:ext>
                </a:extLst>
              </a:tr>
              <a:tr h="51154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r>
                        <a:rPr lang="en-US" sz="2800" baseline="30000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grade 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912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5216803"/>
                  </a:ext>
                </a:extLst>
              </a:tr>
              <a:tr h="51154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r>
                        <a:rPr lang="en-US" sz="2800" baseline="3000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 grade 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828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759497"/>
                  </a:ext>
                </a:extLst>
              </a:tr>
              <a:tr h="51154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r>
                        <a:rPr lang="en-US" sz="2800" baseline="30000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grade 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711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49633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EB47A4-77B8-495C-A6D5-1859886F2126}"/>
              </a:ext>
            </a:extLst>
          </p:cNvPr>
          <p:cNvSpPr txBox="1"/>
          <p:nvPr/>
        </p:nvSpPr>
        <p:spPr>
          <a:xfrm>
            <a:off x="5638801" y="2895600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4.8% identified as housing unstable</a:t>
            </a:r>
          </a:p>
        </p:txBody>
      </p:sp>
    </p:spTree>
    <p:extLst>
      <p:ext uri="{BB962C8B-B14F-4D97-AF65-F5344CB8AC3E}">
        <p14:creationId xmlns:p14="http://schemas.microsoft.com/office/powerpoint/2010/main" val="337581676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EB56F-E157-4DE1-B664-1CA6CA3C7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4373"/>
            <a:ext cx="7787640" cy="1293028"/>
          </a:xfrm>
        </p:spPr>
        <p:txBody>
          <a:bodyPr/>
          <a:lstStyle/>
          <a:p>
            <a:r>
              <a:rPr lang="en-US" dirty="0"/>
              <a:t>MIDDLE SCHOOL ASFS- </a:t>
            </a:r>
            <a:r>
              <a:rPr lang="en-US" dirty="0" err="1"/>
              <a:t>SAmple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F76B6-53B3-4421-B458-C9D8195B3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Total Eligible N = 4,775</a:t>
            </a:r>
            <a:endParaRPr lang="en-US" sz="3000" dirty="0"/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9EBA539-A370-48F7-87DF-58A275E498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281829"/>
              </p:ext>
            </p:extLst>
          </p:nvPr>
        </p:nvGraphicFramePr>
        <p:xfrm>
          <a:off x="381000" y="2895600"/>
          <a:ext cx="4114800" cy="381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4254">
                  <a:extLst>
                    <a:ext uri="{9D8B030D-6E8A-4147-A177-3AD203B41FA5}">
                      <a16:colId xmlns:a16="http://schemas.microsoft.com/office/drawing/2014/main" val="3659445014"/>
                    </a:ext>
                  </a:extLst>
                </a:gridCol>
                <a:gridCol w="1770546">
                  <a:extLst>
                    <a:ext uri="{9D8B030D-6E8A-4147-A177-3AD203B41FA5}">
                      <a16:colId xmlns:a16="http://schemas.microsoft.com/office/drawing/2014/main" val="2015703788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Grade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010465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en-US" sz="2800" baseline="30000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grade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1290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93948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r>
                        <a:rPr lang="en-US" sz="2800" baseline="30000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grade 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1692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8386389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r>
                        <a:rPr lang="en-US" sz="2800" baseline="3000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 grade 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1699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47277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r>
                        <a:rPr lang="en-US" sz="2800" baseline="3000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 grade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407916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14383CE-22CE-4A99-AA4C-F7AC09952C8D}"/>
              </a:ext>
            </a:extLst>
          </p:cNvPr>
          <p:cNvSpPr txBox="1"/>
          <p:nvPr/>
        </p:nvSpPr>
        <p:spPr>
          <a:xfrm>
            <a:off x="5562600" y="2898228"/>
            <a:ext cx="32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4.7% identified as housing unstable</a:t>
            </a:r>
          </a:p>
        </p:txBody>
      </p:sp>
    </p:spTree>
    <p:extLst>
      <p:ext uri="{BB962C8B-B14F-4D97-AF65-F5344CB8AC3E}">
        <p14:creationId xmlns:p14="http://schemas.microsoft.com/office/powerpoint/2010/main" val="32367782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7471" y="381000"/>
            <a:ext cx="7711404" cy="1560716"/>
          </a:xfrm>
        </p:spPr>
        <p:txBody>
          <a:bodyPr>
            <a:normAutofit fontScale="90000"/>
          </a:bodyPr>
          <a:lstStyle/>
          <a:p>
            <a:r>
              <a:rPr lang="en-US" dirty="0"/>
              <a:t>Middle School : </a:t>
            </a:r>
            <a:br>
              <a:rPr lang="en-US" dirty="0"/>
            </a:br>
            <a:r>
              <a:rPr lang="en-US" dirty="0"/>
              <a:t>Lifetime Alcohol &amp; Marijuana Use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0000000-0008-0000-0100-000006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9273524"/>
              </p:ext>
            </p:extLst>
          </p:nvPr>
        </p:nvGraphicFramePr>
        <p:xfrm>
          <a:off x="0" y="2193924"/>
          <a:ext cx="9067800" cy="451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31976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80D38-B01F-47B6-AEF0-3995D40A0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917435"/>
            <a:ext cx="9144000" cy="1293028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>What else do we do? (A.k.a.- How else can we help you and your evaluator?)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098B9-D132-452E-858F-C30382793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2612998"/>
            <a:ext cx="7955280" cy="4069080"/>
          </a:xfrm>
        </p:spPr>
        <p:txBody>
          <a:bodyPr/>
          <a:lstStyle/>
          <a:p>
            <a:r>
              <a:rPr lang="en-US" dirty="0"/>
              <a:t>Help you assess fidelity to your planned programming</a:t>
            </a:r>
          </a:p>
          <a:p>
            <a:r>
              <a:rPr lang="en-US" dirty="0"/>
              <a:t>Help define roles and expectations between program and LE, as they vary from program to program</a:t>
            </a:r>
          </a:p>
          <a:p>
            <a:r>
              <a:rPr lang="en-US" dirty="0"/>
              <a:t>Help you identify new local evaluator if necessary, and train that person on OSAP roles and expectations</a:t>
            </a:r>
          </a:p>
          <a:p>
            <a:r>
              <a:rPr lang="en-US" dirty="0"/>
              <a:t>Help you, when stuck, in meeting your data collection needs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72587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568345"/>
            <a:ext cx="6416004" cy="1560716"/>
          </a:xfrm>
        </p:spPr>
        <p:txBody>
          <a:bodyPr>
            <a:normAutofit/>
          </a:bodyPr>
          <a:lstStyle/>
          <a:p>
            <a:r>
              <a:rPr lang="en-US" dirty="0"/>
              <a:t>Middle School : </a:t>
            </a:r>
            <a:br>
              <a:rPr lang="en-US" dirty="0"/>
            </a:br>
            <a:r>
              <a:rPr lang="en-US" dirty="0"/>
              <a:t>Current cigarette use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000000-0008-0000-0100-000008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4860408"/>
              </p:ext>
            </p:extLst>
          </p:nvPr>
        </p:nvGraphicFramePr>
        <p:xfrm>
          <a:off x="152400" y="2209800"/>
          <a:ext cx="8991600" cy="4648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960595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381000"/>
            <a:ext cx="6577928" cy="1560716"/>
          </a:xfrm>
        </p:spPr>
        <p:txBody>
          <a:bodyPr>
            <a:normAutofit/>
          </a:bodyPr>
          <a:lstStyle/>
          <a:p>
            <a:r>
              <a:rPr lang="en-US" dirty="0"/>
              <a:t>Middle School: </a:t>
            </a:r>
            <a:br>
              <a:rPr lang="en-US" dirty="0"/>
            </a:br>
            <a:r>
              <a:rPr lang="en-US" dirty="0"/>
              <a:t>Current alcohol use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000000-0008-0000-0100-000009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0079684"/>
              </p:ext>
            </p:extLst>
          </p:nvPr>
        </p:nvGraphicFramePr>
        <p:xfrm>
          <a:off x="76200" y="1941716"/>
          <a:ext cx="8915400" cy="4916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118912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Middle School: </a:t>
            </a:r>
            <a:br>
              <a:rPr lang="en-US" dirty="0"/>
            </a:br>
            <a:r>
              <a:rPr lang="en-US" dirty="0"/>
              <a:t>Current other drug use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0000000-0008-0000-0100-00000A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6642309"/>
              </p:ext>
            </p:extLst>
          </p:nvPr>
        </p:nvGraphicFramePr>
        <p:xfrm>
          <a:off x="76200" y="1905000"/>
          <a:ext cx="8915400" cy="4952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900510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467600" cy="1293028"/>
          </a:xfrm>
        </p:spPr>
        <p:txBody>
          <a:bodyPr>
            <a:normAutofit fontScale="90000"/>
          </a:bodyPr>
          <a:lstStyle/>
          <a:p>
            <a:r>
              <a:rPr lang="en-US" dirty="0"/>
              <a:t>High School:  </a:t>
            </a:r>
            <a:br>
              <a:rPr lang="en-US" dirty="0"/>
            </a:br>
            <a:r>
              <a:rPr lang="en-US" dirty="0"/>
              <a:t>Current Cigarette and E-Cigarette Use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000000-0008-0000-0200-000006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5271126"/>
              </p:ext>
            </p:extLst>
          </p:nvPr>
        </p:nvGraphicFramePr>
        <p:xfrm>
          <a:off x="114300" y="2057400"/>
          <a:ext cx="8915400" cy="466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022125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764373"/>
            <a:ext cx="8397875" cy="1140627"/>
          </a:xfrm>
        </p:spPr>
        <p:txBody>
          <a:bodyPr>
            <a:normAutofit fontScale="90000"/>
          </a:bodyPr>
          <a:lstStyle/>
          <a:p>
            <a:r>
              <a:rPr lang="en-US" dirty="0"/>
              <a:t>High School:  </a:t>
            </a:r>
            <a:br>
              <a:rPr lang="en-US" dirty="0"/>
            </a:br>
            <a:r>
              <a:rPr lang="en-US" dirty="0"/>
              <a:t>Current Chewing Tobacco and Hookah Use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0000000-0008-0000-0200-000007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8151279"/>
              </p:ext>
            </p:extLst>
          </p:nvPr>
        </p:nvGraphicFramePr>
        <p:xfrm>
          <a:off x="152400" y="2193924"/>
          <a:ext cx="8839200" cy="451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822657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457200"/>
            <a:ext cx="6377940" cy="1293028"/>
          </a:xfrm>
        </p:spPr>
        <p:txBody>
          <a:bodyPr>
            <a:normAutofit/>
          </a:bodyPr>
          <a:lstStyle/>
          <a:p>
            <a:r>
              <a:rPr lang="en-US" dirty="0"/>
              <a:t>High School: </a:t>
            </a:r>
            <a:br>
              <a:rPr lang="en-US" dirty="0"/>
            </a:br>
            <a:r>
              <a:rPr lang="en-US" dirty="0"/>
              <a:t>Current Alcohol Use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5976279"/>
              </p:ext>
            </p:extLst>
          </p:nvPr>
        </p:nvGraphicFramePr>
        <p:xfrm>
          <a:off x="0" y="1828800"/>
          <a:ext cx="9144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965334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304800"/>
            <a:ext cx="6377940" cy="1293028"/>
          </a:xfrm>
        </p:spPr>
        <p:txBody>
          <a:bodyPr>
            <a:normAutofit fontScale="90000"/>
          </a:bodyPr>
          <a:lstStyle/>
          <a:p>
            <a:r>
              <a:rPr lang="en-US" dirty="0"/>
              <a:t>High School: </a:t>
            </a:r>
            <a:br>
              <a:rPr lang="en-US" dirty="0"/>
            </a:br>
            <a:r>
              <a:rPr lang="en-US" dirty="0"/>
              <a:t>Current Other Drug Use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000000-0008-0000-0200-000004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5618044"/>
              </p:ext>
            </p:extLst>
          </p:nvPr>
        </p:nvGraphicFramePr>
        <p:xfrm>
          <a:off x="152400" y="1905000"/>
          <a:ext cx="89916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679994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377940" cy="1293028"/>
          </a:xfrm>
        </p:spPr>
        <p:txBody>
          <a:bodyPr>
            <a:normAutofit/>
          </a:bodyPr>
          <a:lstStyle/>
          <a:p>
            <a:r>
              <a:rPr lang="en-US" dirty="0"/>
              <a:t>High School: </a:t>
            </a:r>
            <a:br>
              <a:rPr lang="en-US" dirty="0"/>
            </a:br>
            <a:r>
              <a:rPr lang="en-US" dirty="0"/>
              <a:t>Drinking and Driving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000000-0008-0000-0200-000005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4535457"/>
              </p:ext>
            </p:extLst>
          </p:nvPr>
        </p:nvGraphicFramePr>
        <p:xfrm>
          <a:off x="0" y="1674028"/>
          <a:ext cx="9067800" cy="5183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1960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023869"/>
            <a:ext cx="8382000" cy="1871732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Fiscal Year 2018:  </a:t>
            </a:r>
            <a:br>
              <a:rPr lang="en-US" sz="3200" dirty="0"/>
            </a:br>
            <a:r>
              <a:rPr lang="en-US" sz="3200" dirty="0"/>
              <a:t>New Mexico Community Survey Data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dirty="0"/>
              <a:t>NM OSAP Recipients Meeting</a:t>
            </a:r>
          </a:p>
          <a:p>
            <a:pPr algn="ctr"/>
            <a:r>
              <a:rPr lang="en-US" dirty="0"/>
              <a:t>August 21, 2018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700" y="4495800"/>
            <a:ext cx="2514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9072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43000"/>
            <a:ext cx="8902994" cy="92447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Frequency of Survey Respondents by Survey Type in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0199" y="5940175"/>
            <a:ext cx="72390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*This represents the # of counties for both the Qualtrics App and other categories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890967"/>
              </p:ext>
            </p:extLst>
          </p:nvPr>
        </p:nvGraphicFramePr>
        <p:xfrm>
          <a:off x="304800" y="2286000"/>
          <a:ext cx="8521995" cy="4386862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2765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6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9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601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Survey Type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NM Counties Represented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85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PAPER-  Convenience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6294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50.0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751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On-line- Facebook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3060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24.3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7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Qualtrics App 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562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4.5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37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Other (online link or QR code)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2669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21.2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37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12,589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100.0%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3404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68345"/>
            <a:ext cx="8549604" cy="87945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Convenience Sample Demographics: Gender and Race/Ethnicity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680137"/>
              </p:ext>
            </p:extLst>
          </p:nvPr>
        </p:nvGraphicFramePr>
        <p:xfrm>
          <a:off x="228600" y="2057400"/>
          <a:ext cx="8686800" cy="4495799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2171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77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Demographic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Actual 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Census 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719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Male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4560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37.0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49.1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719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Female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7747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63.0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50.9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365"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350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Non-Hispanic White 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4938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39.2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41.6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7719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Hispanic 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5021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39.9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45.3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2335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Native American 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1829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14.5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8.4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7719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Other 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801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6.4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4.8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471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68345"/>
            <a:ext cx="8549604" cy="87945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Convenience Sample Demographics: Age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2654669"/>
              </p:ext>
            </p:extLst>
          </p:nvPr>
        </p:nvGraphicFramePr>
        <p:xfrm>
          <a:off x="228599" y="2057402"/>
          <a:ext cx="8585372" cy="4690142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2146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63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6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63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95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Age Group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Actual</a:t>
                      </a:r>
                      <a:r>
                        <a:rPr lang="en-US" sz="1800" b="1" u="none" strike="noStrike" baseline="0" dirty="0">
                          <a:effectLst/>
                        </a:rPr>
                        <a:t> </a:t>
                      </a:r>
                      <a:r>
                        <a:rPr lang="en-US" sz="1800" b="1" u="none" strike="noStrike" dirty="0">
                          <a:effectLst/>
                        </a:rPr>
                        <a:t>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Census 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8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18-20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1452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11.5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8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21-25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1528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12.1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8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26-30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1235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9.8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67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31-40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2140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17.0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16.5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8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41-50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1807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14.4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14.7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8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51-60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2090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16.6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16.9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48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61-70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1583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12.6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15.6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48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70+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754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6.0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11481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29975D92999542AA1E40E6D181D85C" ma:contentTypeVersion="10" ma:contentTypeDescription="Create a new document." ma:contentTypeScope="" ma:versionID="3902966bdba43b5de1c69cc094f87b90">
  <xsd:schema xmlns:xsd="http://www.w3.org/2001/XMLSchema" xmlns:xs="http://www.w3.org/2001/XMLSchema" xmlns:p="http://schemas.microsoft.com/office/2006/metadata/properties" xmlns:ns2="084b108d-46a9-4cc0-92a1-7c03ca0eefcc" xmlns:ns3="6b36141a-6da3-4a64-9710-f6d5c8aceef6" targetNamespace="http://schemas.microsoft.com/office/2006/metadata/properties" ma:root="true" ma:fieldsID="a9ba9edf6e1d30a4685fa15e8d06617a" ns2:_="" ns3:_="">
    <xsd:import namespace="084b108d-46a9-4cc0-92a1-7c03ca0eefcc"/>
    <xsd:import namespace="6b36141a-6da3-4a64-9710-f6d5c8aceef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4b108d-46a9-4cc0-92a1-7c03ca0eefc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36141a-6da3-4a64-9710-f6d5c8acee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4B423D6-29FF-46A9-9009-E3EC8C5D16B9}"/>
</file>

<file path=customXml/itemProps2.xml><?xml version="1.0" encoding="utf-8"?>
<ds:datastoreItem xmlns:ds="http://schemas.openxmlformats.org/officeDocument/2006/customXml" ds:itemID="{4B40458B-7BA0-4591-9EF3-CF5C9F36C847}">
  <ds:schemaRefs>
    <ds:schemaRef ds:uri="http://purl.org/dc/dcmitype/"/>
    <ds:schemaRef ds:uri="http://www.w3.org/XML/1998/namespace"/>
    <ds:schemaRef ds:uri="http://purl.org/dc/elements/1.1/"/>
    <ds:schemaRef ds:uri="http://schemas.microsoft.com/office/2006/documentManagement/types"/>
    <ds:schemaRef ds:uri="6b36141a-6da3-4a64-9710-f6d5c8aceef6"/>
    <ds:schemaRef ds:uri="084b108d-46a9-4cc0-92a1-7c03ca0eefcc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A1FF1F1-D556-4AB4-A543-B79AF7C9771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6537</TotalTime>
  <Words>1466</Words>
  <Application>Microsoft Office PowerPoint</Application>
  <PresentationFormat>On-screen Show (4:3)</PresentationFormat>
  <Paragraphs>402</Paragraphs>
  <Slides>57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2" baseType="lpstr">
      <vt:lpstr>Arial</vt:lpstr>
      <vt:lpstr>Calibri</vt:lpstr>
      <vt:lpstr>Century Gothic</vt:lpstr>
      <vt:lpstr>Times New Roman</vt:lpstr>
      <vt:lpstr>Vapor Trail</vt:lpstr>
      <vt:lpstr>Brief Introduction</vt:lpstr>
      <vt:lpstr>For the new OSAP Recipients</vt:lpstr>
      <vt:lpstr>Key State-wide Survey Instruments</vt:lpstr>
      <vt:lpstr>What else do we do? (A.k.a.- How else can we help you and your evaluator?)</vt:lpstr>
      <vt:lpstr>What else do we do? (A.k.a.- How else can we help you and your evaluator?)</vt:lpstr>
      <vt:lpstr>Fiscal Year 2018:   New Mexico Community Survey Data Presentation</vt:lpstr>
      <vt:lpstr>Frequency of Survey Respondents by Survey Type in 2018</vt:lpstr>
      <vt:lpstr>Convenience Sample Demographics: Gender and Race/Ethnicity</vt:lpstr>
      <vt:lpstr>Convenience Sample Demographics: Age</vt:lpstr>
      <vt:lpstr>Facebook Sample Demographics: Gender and Race/Ethnicity</vt:lpstr>
      <vt:lpstr>Facebook Sample Demographics: Age</vt:lpstr>
      <vt:lpstr>Demographics</vt:lpstr>
      <vt:lpstr>Demographics: Gender</vt:lpstr>
      <vt:lpstr>Demographics: Age</vt:lpstr>
      <vt:lpstr>Demographics: Race and Ethnicity  </vt:lpstr>
      <vt:lpstr>Demographics:  Educational Attainment</vt:lpstr>
      <vt:lpstr>Demographics: Military &amp; LGBTQ Status</vt:lpstr>
      <vt:lpstr>Demographics: Length of timing living in NM</vt:lpstr>
      <vt:lpstr>Alcohol Outcomes</vt:lpstr>
      <vt:lpstr>Alcohol Indicators:  Whole Sample &amp; Gender</vt:lpstr>
      <vt:lpstr>Alcohol Indicators:  Race/Ethnicity</vt:lpstr>
      <vt:lpstr>Alcohol Indicators: Age</vt:lpstr>
      <vt:lpstr>Alcohol Indicators: Military and LGBTQ Status</vt:lpstr>
      <vt:lpstr>NMCS Drinking measures: Trends over the past 5 years</vt:lpstr>
      <vt:lpstr>NMCS Drinking measures: Trends over the past 5 years</vt:lpstr>
      <vt:lpstr>Perception of RIsk</vt:lpstr>
      <vt:lpstr>Retail Access </vt:lpstr>
      <vt:lpstr>Social Access</vt:lpstr>
      <vt:lpstr>Community Concern /Awareness</vt:lpstr>
      <vt:lpstr>Prescription Pain Killer Outcomes</vt:lpstr>
      <vt:lpstr>Rx Painkiller Indicators:   Whole sample &amp; gender</vt:lpstr>
      <vt:lpstr>Rx Painkiller Indicators:   Whole sample &amp; gender</vt:lpstr>
      <vt:lpstr>Rx Painkiller Indicators:   Age Range</vt:lpstr>
      <vt:lpstr>Rx Painkiller Indicators:   Age Range</vt:lpstr>
      <vt:lpstr>Rx Painkiller Indicators:   Race/Ethnicity</vt:lpstr>
      <vt:lpstr>Rx Painkiller Indicators:   Race/Ethnicity</vt:lpstr>
      <vt:lpstr>Rx Painkiller Indicators:   Military &amp; LGBTq Status</vt:lpstr>
      <vt:lpstr>NMCS Rx Opioid measures: Trends over the past 5 years</vt:lpstr>
      <vt:lpstr>NMCS Rx Opioid measures: Trends over the past 5 years</vt:lpstr>
      <vt:lpstr>NMCS Rx Opioid measures: Trends over the past 5 years</vt:lpstr>
      <vt:lpstr>Rx Painkiller Indicators: Access to naloxone</vt:lpstr>
      <vt:lpstr>Rx Painkillers: Reasons for use (N=1,398)</vt:lpstr>
      <vt:lpstr>Rx Painkillers: Access</vt:lpstr>
      <vt:lpstr>Recognizing A Dose of Rxeality</vt:lpstr>
      <vt:lpstr>Recognizing the Meaning of A Dose of Rxeality</vt:lpstr>
      <vt:lpstr>Fiscal Year 18: Annual Strategies for Success Preliminary Results </vt:lpstr>
      <vt:lpstr>HIGH SCHOOL ASFS- Sample</vt:lpstr>
      <vt:lpstr>MIDDLE SCHOOL ASFS- SAmple</vt:lpstr>
      <vt:lpstr>Middle School :  Lifetime Alcohol &amp; Marijuana Use</vt:lpstr>
      <vt:lpstr>Middle School :  Current cigarette use</vt:lpstr>
      <vt:lpstr>Middle School:  Current alcohol use</vt:lpstr>
      <vt:lpstr>Middle School:  Current other drug use</vt:lpstr>
      <vt:lpstr>High School:   Current Cigarette and E-Cigarette Use</vt:lpstr>
      <vt:lpstr>High School:   Current Chewing Tobacco and Hookah Use</vt:lpstr>
      <vt:lpstr>High School:  Current Alcohol Use</vt:lpstr>
      <vt:lpstr>High School:  Current Other Drug Use</vt:lpstr>
      <vt:lpstr>High School:  Drinking and Driving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Martha Waller</dc:creator>
  <cp:lastModifiedBy>Kim Zamarin</cp:lastModifiedBy>
  <cp:revision>247</cp:revision>
  <dcterms:created xsi:type="dcterms:W3CDTF">2014-11-10T14:51:44Z</dcterms:created>
  <dcterms:modified xsi:type="dcterms:W3CDTF">2018-08-23T22:20:30Z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0x0101003529975D92999542AA1E40E6D181D85C</vt:lpwstr>
  </property>
</Properties>
</file>